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8" r:id="rId2"/>
    <p:sldId id="279" r:id="rId3"/>
    <p:sldId id="267" r:id="rId4"/>
    <p:sldId id="290" r:id="rId5"/>
    <p:sldId id="291" r:id="rId6"/>
    <p:sldId id="280" r:id="rId7"/>
    <p:sldId id="281" r:id="rId8"/>
    <p:sldId id="282" r:id="rId9"/>
    <p:sldId id="292" r:id="rId10"/>
    <p:sldId id="283" r:id="rId11"/>
    <p:sldId id="294" r:id="rId12"/>
    <p:sldId id="285" r:id="rId13"/>
    <p:sldId id="295" r:id="rId14"/>
    <p:sldId id="286" r:id="rId15"/>
    <p:sldId id="288" r:id="rId16"/>
    <p:sldId id="289" r:id="rId17"/>
    <p:sldId id="276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pos="7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5429"/>
    <a:srgbClr val="6D3A21"/>
    <a:srgbClr val="783817"/>
    <a:srgbClr val="C16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9" autoAdjust="0"/>
    <p:restoredTop sz="81830" autoAdjust="0"/>
  </p:normalViewPr>
  <p:slideViewPr>
    <p:cSldViewPr snapToGrid="0" showGuides="1">
      <p:cViewPr varScale="1">
        <p:scale>
          <a:sx n="68" d="100"/>
          <a:sy n="68" d="100"/>
        </p:scale>
        <p:origin x="1032" y="67"/>
      </p:cViewPr>
      <p:guideLst>
        <p:guide orient="horz" pos="1117"/>
        <p:guide pos="7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A86E77-3563-4548-AB88-B112D76DBF5A}" type="datetimeFigureOut">
              <a:rPr lang="it-IT" smtClean="0"/>
              <a:t>27/10/2025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A114D6-4975-4B88-B6EA-04BD0636E8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6240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114D6-4975-4B88-B6EA-04BD0636E868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331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114D6-4975-4B88-B6EA-04BD0636E868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9342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114D6-4975-4B88-B6EA-04BD0636E868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616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114D6-4975-4B88-B6EA-04BD0636E868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8782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“Our goal was to get a real snapshot of bariatric surgery education in Italy — what works, what’s missing, and how young surgeons perceive their training.”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114D6-4975-4B88-B6EA-04BD0636E868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418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114D6-4975-4B88-B6EA-04BD0636E868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042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114D6-4975-4B88-B6EA-04BD0636E868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1665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77954-440A-72C7-07B4-2ABF99F71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6661F1B-B5B4-47C1-2D2E-FD2631E992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8B73B86-C39A-1C04-FCE7-2B141D97E5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1681436-A438-CD20-C521-04F15DD955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114D6-4975-4B88-B6EA-04BD0636E868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4974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114D6-4975-4B88-B6EA-04BD0636E868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5408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62634-1046-F28F-B16A-BA46128C8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9B55F8B-4AB7-E35F-FBC8-D84D3F2423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A5FBCE7-B102-8515-C34B-FD233CFDAA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CF25426-506A-85D7-1D95-8FD6FFF85F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114D6-4975-4B88-B6EA-04BD0636E868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6480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“Although many residents assist in surgery, hands-on exposure remains limited — most have performed only a few cases independently, and very few have access to robotic or endoscopic training.”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114D6-4975-4B88-B6EA-04BD0636E868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51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68A24-DB32-407A-BDB1-5BFEFFFD6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E4D919E-A50A-8B77-66E4-58583E4407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8B68619-3B19-100D-9AA5-839266FEC3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40FFB00-2134-878F-2DEE-029E46278F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114D6-4975-4B88-B6EA-04BD0636E868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2902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620128-EA2F-42DF-8881-7450184D75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1729A9D-1453-DDBD-B48C-799C739FB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E1DE67-62F6-EBEA-9E8D-2F9FF6CDD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E9F2-F52C-43A7-97FE-5C67F81E0087}" type="datetimeFigureOut">
              <a:rPr lang="it-IT" smtClean="0"/>
              <a:t>27/10/2025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0789EA-D595-3BBB-903B-3DC9AC8AE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0DB9D5B-0A23-3931-BCEC-30E592D83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FAF76-4B12-42D2-A9C9-6266712A9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1149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DFFC31-C1C3-B73D-44A2-A91DE55ED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020CBE4-1AEC-569E-DBFE-E06A43C14B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7F9C150-B163-121F-BE77-35B214581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E9F2-F52C-43A7-97FE-5C67F81E0087}" type="datetimeFigureOut">
              <a:rPr lang="it-IT" smtClean="0"/>
              <a:t>27/10/2025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CE5DF79-9D94-E8A5-7D15-1D6D4FE5D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CD45D2-BD1C-6588-0AA0-D735001C3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FAF76-4B12-42D2-A9C9-6266712A9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1316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31BDB9E-58A6-8980-C2EE-E8C5DAB421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1ED396C-FD08-528F-7663-4BB30A02A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7F56AFF-480C-3D8B-BBA2-BBEE80C60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E9F2-F52C-43A7-97FE-5C67F81E0087}" type="datetimeFigureOut">
              <a:rPr lang="it-IT" smtClean="0"/>
              <a:t>27/10/2025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77A941-4242-565E-85AA-DA57822EA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6CF42F-9FF7-88F7-0156-05F5A8F5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FAF76-4B12-42D2-A9C9-6266712A9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6503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22B514-461C-16D3-AB3F-F0459A096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BD07CF-B5CC-7582-6CF1-1A0010966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C11BF5-F06E-DCFA-F4A0-83EB3622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E9F2-F52C-43A7-97FE-5C67F81E0087}" type="datetimeFigureOut">
              <a:rPr lang="it-IT" smtClean="0"/>
              <a:t>27/10/2025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599F075-0643-D1A5-6B8E-23153036D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621791-7767-9375-3AA0-564CB7430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FAF76-4B12-42D2-A9C9-6266712A9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0606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187F0C-C44B-7B8F-4B5E-3A2DFB51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735A20C-A520-D97A-16CB-B978BF6C4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EFF1FD-06F0-55CF-E36C-A1A3ABE5B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E9F2-F52C-43A7-97FE-5C67F81E0087}" type="datetimeFigureOut">
              <a:rPr lang="it-IT" smtClean="0"/>
              <a:t>27/10/2025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EC66023-6FAA-AAEF-F85B-C452D8AF0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EE3ED90-0242-E990-D15A-8900DE104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FAF76-4B12-42D2-A9C9-6266712A9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7228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0616F9-75E1-EF13-EE27-69C87AABD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2881D5-D50E-B63A-33FD-89C812AFD1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84E55B2-8D43-5E47-D853-5BE794378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40F727E-FD4E-D475-AECE-F80FAE72A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E9F2-F52C-43A7-97FE-5C67F81E0087}" type="datetimeFigureOut">
              <a:rPr lang="it-IT" smtClean="0"/>
              <a:t>27/10/2025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4AEE60E-93CC-0E1D-7988-1CE377088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2CF3DE9-4B68-E1A8-037E-90A6D3948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FAF76-4B12-42D2-A9C9-6266712A9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555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670B14-5352-E043-3626-23A78CA69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9078ACF-0A0F-03AB-A864-8D8D6FEBC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46F9E35-8EF4-E5DA-CF07-EED0187BB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C0F767D-924B-00BB-0876-3FE4D3C647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A7E215B-66D9-F32A-F46D-2DBECCF29E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4B9CF52-1154-2C78-8CD0-4B722516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E9F2-F52C-43A7-97FE-5C67F81E0087}" type="datetimeFigureOut">
              <a:rPr lang="it-IT" smtClean="0"/>
              <a:t>27/10/2025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84EE9CA-0C93-C053-AE9E-AB3753846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FD8708F-416E-4E20-C178-08D71E1D8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FAF76-4B12-42D2-A9C9-6266712A9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9282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6841BA-B7A7-4F2B-0CD6-2814179A6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67D2B48-854D-EE3C-0408-52F0ECC9C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E9F2-F52C-43A7-97FE-5C67F81E0087}" type="datetimeFigureOut">
              <a:rPr lang="it-IT" smtClean="0"/>
              <a:t>27/10/2025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7236800-6C45-D2B3-2B10-EF2B34712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19C926C-4F5A-C205-F009-0F0DE35BD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FAF76-4B12-42D2-A9C9-6266712A9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6843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8B122EF-617A-532D-DEC9-DB80BA387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E9F2-F52C-43A7-97FE-5C67F81E0087}" type="datetimeFigureOut">
              <a:rPr lang="it-IT" smtClean="0"/>
              <a:t>27/10/2025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CCA9E06-E4BC-50DA-BB30-BF3DEDAFA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4AA8C29-138B-6E9C-2BEE-389BAC82B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FAF76-4B12-42D2-A9C9-6266712A9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9500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3D41C9-529B-1B1A-3043-449384422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50B7CA-FAD1-1CC9-72AB-A940E6F4C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DF4F7FD-9C56-DF1A-9E11-CE55F0BAA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E65E7F6-C19B-0D5E-8211-A8385E5AF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E9F2-F52C-43A7-97FE-5C67F81E0087}" type="datetimeFigureOut">
              <a:rPr lang="it-IT" smtClean="0"/>
              <a:t>27/10/2025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B83E34A-6868-535C-47E2-DB6AAF11F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471DFCE-9664-8629-870D-0CF3EF246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FAF76-4B12-42D2-A9C9-6266712A9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8525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2C0674-6742-13E7-602B-8F13A470F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9F38E5-2127-B370-0DDA-89409816E5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034CCB7-7B61-8B90-5410-C85EDDECD6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31FA4FF-BFF8-763A-8D9C-CCF999F6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E9F2-F52C-43A7-97FE-5C67F81E0087}" type="datetimeFigureOut">
              <a:rPr lang="it-IT" smtClean="0"/>
              <a:t>27/10/2025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AF34B1A-3ABB-3CD4-776C-6765A5475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FF57F8D-05F5-CC1A-3BF6-872AA5D2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FAF76-4B12-42D2-A9C9-6266712A9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0935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CDAAF51-F7EF-A902-FD6C-E01818CDA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7E83E58-3D35-9F20-8C1B-A8CF93093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76218F-F8BB-887D-F238-7A97F85C72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41E9F2-F52C-43A7-97FE-5C67F81E0087}" type="datetimeFigureOut">
              <a:rPr lang="it-IT" smtClean="0"/>
              <a:t>27/10/2025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46E6C0-8B92-FB1C-951E-C16BA8B501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448683-2F17-7C9A-D586-D323D44637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4FAF76-4B12-42D2-A9C9-6266712A9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5137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09E13-4909-8A57-0A89-A793314D4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FA989E-EDDD-BFDF-2503-1638BDD48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7140" y="923775"/>
            <a:ext cx="5732834" cy="1751331"/>
          </a:xfrm>
          <a:solidFill>
            <a:srgbClr val="FFC000"/>
          </a:solidFill>
          <a:ln w="38100">
            <a:solidFill>
              <a:srgbClr val="B55429"/>
            </a:solidFill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it-IT" sz="4000" dirty="0">
                <a:latin typeface="Amasis MT Pro" panose="020F0502020204030204" pitchFamily="18" charset="0"/>
              </a:rPr>
              <a:t>Bariatric surgery training in the </a:t>
            </a:r>
            <a:r>
              <a:rPr lang="it-IT" sz="4000" dirty="0" err="1">
                <a:latin typeface="Amasis MT Pro" panose="020F0502020204030204" pitchFamily="18" charset="0"/>
              </a:rPr>
              <a:t>italian</a:t>
            </a:r>
            <a:r>
              <a:rPr lang="it-IT" sz="4000" dirty="0">
                <a:latin typeface="Amasis MT Pro" panose="020F0502020204030204" pitchFamily="18" charset="0"/>
              </a:rPr>
              <a:t> system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DF76A7B-8EF4-ACAD-91EC-1935EBBF6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7557" y="3160889"/>
            <a:ext cx="4572000" cy="2132350"/>
          </a:xfrm>
        </p:spPr>
        <p:txBody>
          <a:bodyPr>
            <a:normAutofit/>
          </a:bodyPr>
          <a:lstStyle/>
          <a:p>
            <a:r>
              <a:rPr lang="it-IT" sz="4000" b="1" dirty="0">
                <a:latin typeface="Amasis MT Pro" panose="020F0502020204030204" pitchFamily="18" charset="0"/>
                <a:ea typeface="+mj-ea"/>
                <a:cs typeface="+mj-cs"/>
              </a:rPr>
              <a:t>Calabrese Pietro</a:t>
            </a:r>
          </a:p>
          <a:p>
            <a:r>
              <a:rPr lang="it-IT" dirty="0">
                <a:latin typeface="Amasis MT Pro" panose="020F0502020204030204" pitchFamily="18" charset="0"/>
                <a:ea typeface="+mj-ea"/>
                <a:cs typeface="+mj-cs"/>
              </a:rPr>
              <a:t>Chirurgo generale</a:t>
            </a:r>
          </a:p>
          <a:p>
            <a:r>
              <a:rPr lang="it-IT" dirty="0">
                <a:latin typeface="Amasis MT Pro" panose="020F0502020204030204" pitchFamily="18" charset="0"/>
                <a:ea typeface="+mj-ea"/>
                <a:cs typeface="+mj-cs"/>
              </a:rPr>
              <a:t>Dottorando Università degli Studi di Napoli Federico II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5A53E3D-5E33-761E-5F94-7422B2EF8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17908" cy="6858000"/>
          </a:xfrm>
          <a:prstGeom prst="rect">
            <a:avLst/>
          </a:prstGeom>
        </p:spPr>
      </p:pic>
      <p:pic>
        <p:nvPicPr>
          <p:cNvPr id="1026" name="Picture 2" descr="SICOB - Società Italiana di Chirurgia dell'OBesità e delle malattie  metaboliche">
            <a:extLst>
              <a:ext uri="{FF2B5EF4-FFF2-40B4-BE49-F238E27FC236}">
                <a16:creationId xmlns:a16="http://schemas.microsoft.com/office/drawing/2014/main" id="{BBD01856-AA87-6B65-30A7-2F1BD5E30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046" y="6210028"/>
            <a:ext cx="4451184" cy="64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6194D7A-39B4-B934-DA54-51197D58B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0610" y="5515809"/>
            <a:ext cx="209550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40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61B85-D98F-7A5F-B52C-3A022C0B3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0283EB-F048-7AA5-F5C5-1972F05AC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414" y="1366620"/>
            <a:ext cx="9394119" cy="50583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i="1" dirty="0">
                <a:solidFill>
                  <a:srgbClr val="B55429"/>
                </a:solidFill>
              </a:rPr>
              <a:t>Training Exposure</a:t>
            </a:r>
            <a:endParaRPr lang="en-US" dirty="0"/>
          </a:p>
          <a:p>
            <a:r>
              <a:rPr lang="en-US" sz="2400" dirty="0"/>
              <a:t>53% received no formal bariatric lectures during residency</a:t>
            </a:r>
          </a:p>
          <a:p>
            <a:r>
              <a:rPr lang="en-US" sz="2400" dirty="0"/>
              <a:t>73% attended external courses or congresses</a:t>
            </a:r>
          </a:p>
          <a:p>
            <a:r>
              <a:rPr lang="en-US" sz="2400" b="1" dirty="0"/>
              <a:t>72% felt the current residency program is </a:t>
            </a:r>
            <a:r>
              <a:rPr lang="en-US" sz="2400" b="1" dirty="0">
                <a:solidFill>
                  <a:srgbClr val="C00000"/>
                </a:solidFill>
              </a:rPr>
              <a:t>inadequate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9291186-4D44-AF97-650F-06BDA40A7A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95" b="83121"/>
          <a:stretch/>
        </p:blipFill>
        <p:spPr>
          <a:xfrm>
            <a:off x="0" y="0"/>
            <a:ext cx="3968885" cy="784798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2FC9AE74-5C98-4065-2E62-9A26E24060A8}"/>
              </a:ext>
            </a:extLst>
          </p:cNvPr>
          <p:cNvCxnSpPr/>
          <p:nvPr/>
        </p:nvCxnSpPr>
        <p:spPr>
          <a:xfrm>
            <a:off x="0" y="787940"/>
            <a:ext cx="12192000" cy="0"/>
          </a:xfrm>
          <a:prstGeom prst="line">
            <a:avLst/>
          </a:prstGeom>
          <a:ln w="38100">
            <a:solidFill>
              <a:srgbClr val="B5542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61FF0597-7240-F211-178F-1F2495BA5C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8709" b="-9806"/>
          <a:stretch/>
        </p:blipFill>
        <p:spPr>
          <a:xfrm>
            <a:off x="9314334" y="60959"/>
            <a:ext cx="1317795" cy="673047"/>
          </a:xfrm>
          <a:prstGeom prst="rect">
            <a:avLst/>
          </a:prstGeom>
          <a:ln>
            <a:solidFill>
              <a:srgbClr val="B55429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C7F6467-5353-04AA-83B5-16AAB0F57023}"/>
              </a:ext>
            </a:extLst>
          </p:cNvPr>
          <p:cNvSpPr txBox="1"/>
          <p:nvPr/>
        </p:nvSpPr>
        <p:spPr>
          <a:xfrm>
            <a:off x="4095344" y="74643"/>
            <a:ext cx="2791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Bariatric surgery </a:t>
            </a:r>
            <a:r>
              <a:rPr lang="en-US" b="1" dirty="0">
                <a:solidFill>
                  <a:srgbClr val="B55429"/>
                </a:solidFill>
              </a:rPr>
              <a:t>training</a:t>
            </a:r>
            <a:r>
              <a:rPr lang="en-US" b="1" dirty="0"/>
              <a:t> in the </a:t>
            </a:r>
            <a:r>
              <a:rPr lang="en-US" b="1" dirty="0">
                <a:solidFill>
                  <a:srgbClr val="B55429"/>
                </a:solidFill>
              </a:rPr>
              <a:t>Italian System</a:t>
            </a:r>
            <a:endParaRPr lang="it-IT" b="1" dirty="0">
              <a:solidFill>
                <a:srgbClr val="B55429"/>
              </a:solidFill>
            </a:endParaRPr>
          </a:p>
        </p:txBody>
      </p:sp>
      <p:pic>
        <p:nvPicPr>
          <p:cNvPr id="1026" name="Picture 2" descr="International Federation for the Surgery of Obesity and Metabolic Disorders">
            <a:extLst>
              <a:ext uri="{FF2B5EF4-FFF2-40B4-BE49-F238E27FC236}">
                <a16:creationId xmlns:a16="http://schemas.microsoft.com/office/drawing/2014/main" id="{6030EAAD-6CDC-B95C-B49C-3285AF9BC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523" y="44810"/>
            <a:ext cx="1206230" cy="64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793E699-57BA-4ED8-9976-AD386A53165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624" r="10748"/>
          <a:stretch/>
        </p:blipFill>
        <p:spPr>
          <a:xfrm>
            <a:off x="6337708" y="3589531"/>
            <a:ext cx="5348926" cy="3040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709AA1C-C23E-16AE-02BA-EF8DE170313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283" r="7975"/>
          <a:stretch/>
        </p:blipFill>
        <p:spPr>
          <a:xfrm>
            <a:off x="455956" y="3589530"/>
            <a:ext cx="5348926" cy="3010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73DD7233-7C1A-B5C2-EEC5-3F82C2D63555}"/>
              </a:ext>
            </a:extLst>
          </p:cNvPr>
          <p:cNvSpPr/>
          <p:nvPr/>
        </p:nvSpPr>
        <p:spPr>
          <a:xfrm>
            <a:off x="9314334" y="1161984"/>
            <a:ext cx="2564583" cy="1794933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341CA97-52E7-9B86-746B-6E3FB1414A12}"/>
              </a:ext>
            </a:extLst>
          </p:cNvPr>
          <p:cNvSpPr txBox="1"/>
          <p:nvPr/>
        </p:nvSpPr>
        <p:spPr>
          <a:xfrm>
            <a:off x="9568996" y="1271655"/>
            <a:ext cx="19340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Bradley Hand ITC" panose="03070402050302030203" pitchFamily="66" charset="0"/>
              </a:rPr>
              <a:t>Theoretical Exposure During Residency</a:t>
            </a:r>
          </a:p>
        </p:txBody>
      </p:sp>
    </p:spTree>
    <p:extLst>
      <p:ext uri="{BB962C8B-B14F-4D97-AF65-F5344CB8AC3E}">
        <p14:creationId xmlns:p14="http://schemas.microsoft.com/office/powerpoint/2010/main" val="1055460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88B0C-3EE7-5F41-80C0-2BB76AD41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5B8AA0-37EB-9BC7-E67F-98C96D7E1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414" y="1366620"/>
            <a:ext cx="10116608" cy="1474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i="1" dirty="0">
                <a:solidFill>
                  <a:srgbClr val="B55429"/>
                </a:solidFill>
              </a:rPr>
              <a:t>Training Exposure</a:t>
            </a:r>
            <a:endParaRPr lang="en-US" dirty="0"/>
          </a:p>
          <a:p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43C10B1-BA77-5474-914B-19F72144F4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95" b="83121"/>
          <a:stretch/>
        </p:blipFill>
        <p:spPr>
          <a:xfrm>
            <a:off x="0" y="0"/>
            <a:ext cx="3968885" cy="784798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713B7669-D07A-6F07-D21C-640ACCBAE497}"/>
              </a:ext>
            </a:extLst>
          </p:cNvPr>
          <p:cNvCxnSpPr/>
          <p:nvPr/>
        </p:nvCxnSpPr>
        <p:spPr>
          <a:xfrm>
            <a:off x="0" y="787940"/>
            <a:ext cx="12192000" cy="0"/>
          </a:xfrm>
          <a:prstGeom prst="line">
            <a:avLst/>
          </a:prstGeom>
          <a:ln w="38100">
            <a:solidFill>
              <a:srgbClr val="B5542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17BC2875-F6D9-D343-D4BD-0106048604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8709" b="-9806"/>
          <a:stretch/>
        </p:blipFill>
        <p:spPr>
          <a:xfrm>
            <a:off x="9314334" y="60959"/>
            <a:ext cx="1317795" cy="673047"/>
          </a:xfrm>
          <a:prstGeom prst="rect">
            <a:avLst/>
          </a:prstGeom>
          <a:ln>
            <a:solidFill>
              <a:srgbClr val="B55429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9F72174-E033-E51D-10E0-66724A44C0C7}"/>
              </a:ext>
            </a:extLst>
          </p:cNvPr>
          <p:cNvSpPr txBox="1"/>
          <p:nvPr/>
        </p:nvSpPr>
        <p:spPr>
          <a:xfrm>
            <a:off x="4095344" y="74643"/>
            <a:ext cx="2791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Bariatric surgery </a:t>
            </a:r>
            <a:r>
              <a:rPr lang="en-US" b="1" dirty="0">
                <a:solidFill>
                  <a:srgbClr val="B55429"/>
                </a:solidFill>
              </a:rPr>
              <a:t>training</a:t>
            </a:r>
            <a:r>
              <a:rPr lang="en-US" b="1" dirty="0"/>
              <a:t> in the </a:t>
            </a:r>
            <a:r>
              <a:rPr lang="en-US" b="1" dirty="0">
                <a:solidFill>
                  <a:srgbClr val="B55429"/>
                </a:solidFill>
              </a:rPr>
              <a:t>Italian System</a:t>
            </a:r>
            <a:endParaRPr lang="it-IT" b="1" dirty="0">
              <a:solidFill>
                <a:srgbClr val="B55429"/>
              </a:solidFill>
            </a:endParaRPr>
          </a:p>
        </p:txBody>
      </p:sp>
      <p:pic>
        <p:nvPicPr>
          <p:cNvPr id="1026" name="Picture 2" descr="International Federation for the Surgery of Obesity and Metabolic Disorders">
            <a:extLst>
              <a:ext uri="{FF2B5EF4-FFF2-40B4-BE49-F238E27FC236}">
                <a16:creationId xmlns:a16="http://schemas.microsoft.com/office/drawing/2014/main" id="{8A8A381E-4F40-B352-511E-5F97CBF38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523" y="44810"/>
            <a:ext cx="1206230" cy="64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EBCF4D63-AB6F-6DD7-DC1A-FA125D9C097D}"/>
              </a:ext>
            </a:extLst>
          </p:cNvPr>
          <p:cNvSpPr/>
          <p:nvPr/>
        </p:nvSpPr>
        <p:spPr>
          <a:xfrm>
            <a:off x="9314334" y="1161984"/>
            <a:ext cx="2564583" cy="1794933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19C2B78-1D44-34D8-F4B7-FAB0F53FBBDD}"/>
              </a:ext>
            </a:extLst>
          </p:cNvPr>
          <p:cNvSpPr txBox="1"/>
          <p:nvPr/>
        </p:nvSpPr>
        <p:spPr>
          <a:xfrm>
            <a:off x="9568996" y="1271655"/>
            <a:ext cx="19340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Bradley Hand ITC" panose="03070402050302030203" pitchFamily="66" charset="0"/>
              </a:rPr>
              <a:t>Practical Exposure During Residency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DF71562-F77C-A9AB-2E30-0540B7675D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7382" y="2169371"/>
            <a:ext cx="7192599" cy="4255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4774835-98CF-3B0C-35BF-6325F9F10FC1}"/>
              </a:ext>
            </a:extLst>
          </p:cNvPr>
          <p:cNvSpPr txBox="1"/>
          <p:nvPr/>
        </p:nvSpPr>
        <p:spPr>
          <a:xfrm>
            <a:off x="9746411" y="5409639"/>
            <a:ext cx="15876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B55429"/>
                </a:solidFill>
              </a:rPr>
              <a:t>73% spent &gt;1 year in a bariatric unit</a:t>
            </a:r>
          </a:p>
        </p:txBody>
      </p:sp>
    </p:spTree>
    <p:extLst>
      <p:ext uri="{BB962C8B-B14F-4D97-AF65-F5344CB8AC3E}">
        <p14:creationId xmlns:p14="http://schemas.microsoft.com/office/powerpoint/2010/main" val="325225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92900-579B-FA4E-2129-1052B8BFC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E996AF-8B9F-909B-85DB-13814E57E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414" y="1370884"/>
            <a:ext cx="10059684" cy="706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600" b="1" i="1" dirty="0" err="1">
                <a:solidFill>
                  <a:srgbClr val="B55429"/>
                </a:solidFill>
              </a:rPr>
              <a:t>Practical</a:t>
            </a:r>
            <a:r>
              <a:rPr lang="it-IT" sz="3600" b="1" i="1" dirty="0">
                <a:solidFill>
                  <a:srgbClr val="B55429"/>
                </a:solidFill>
              </a:rPr>
              <a:t> </a:t>
            </a:r>
            <a:r>
              <a:rPr lang="it-IT" sz="3600" b="1" i="1" dirty="0" err="1">
                <a:solidFill>
                  <a:srgbClr val="B55429"/>
                </a:solidFill>
              </a:rPr>
              <a:t>Exposure</a:t>
            </a:r>
            <a:r>
              <a:rPr lang="it-IT" sz="3600" b="1" i="1" dirty="0">
                <a:solidFill>
                  <a:srgbClr val="B55429"/>
                </a:solidFill>
              </a:rPr>
              <a:t>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1BDDB4C-F41C-944B-19CB-1CC135D8CE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95" b="83121"/>
          <a:stretch/>
        </p:blipFill>
        <p:spPr>
          <a:xfrm>
            <a:off x="0" y="0"/>
            <a:ext cx="3968885" cy="784798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D613CB52-F066-67D7-DCC9-1599802A1F28}"/>
              </a:ext>
            </a:extLst>
          </p:cNvPr>
          <p:cNvCxnSpPr/>
          <p:nvPr/>
        </p:nvCxnSpPr>
        <p:spPr>
          <a:xfrm>
            <a:off x="0" y="787940"/>
            <a:ext cx="12192000" cy="0"/>
          </a:xfrm>
          <a:prstGeom prst="line">
            <a:avLst/>
          </a:prstGeom>
          <a:ln w="38100">
            <a:solidFill>
              <a:srgbClr val="B5542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8266E383-D4AC-3BE1-1E50-A0549A4D65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8709" b="-9806"/>
          <a:stretch/>
        </p:blipFill>
        <p:spPr>
          <a:xfrm>
            <a:off x="9314334" y="60959"/>
            <a:ext cx="1317795" cy="673047"/>
          </a:xfrm>
          <a:prstGeom prst="rect">
            <a:avLst/>
          </a:prstGeom>
          <a:ln>
            <a:solidFill>
              <a:srgbClr val="B55429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62D80FC-CF5F-B54D-446F-6950FEB92082}"/>
              </a:ext>
            </a:extLst>
          </p:cNvPr>
          <p:cNvSpPr txBox="1"/>
          <p:nvPr/>
        </p:nvSpPr>
        <p:spPr>
          <a:xfrm>
            <a:off x="4095344" y="74643"/>
            <a:ext cx="2791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Bariatric surgery </a:t>
            </a:r>
            <a:r>
              <a:rPr lang="en-US" b="1" dirty="0">
                <a:solidFill>
                  <a:srgbClr val="B55429"/>
                </a:solidFill>
              </a:rPr>
              <a:t>training</a:t>
            </a:r>
            <a:r>
              <a:rPr lang="en-US" b="1" dirty="0"/>
              <a:t> in the </a:t>
            </a:r>
            <a:r>
              <a:rPr lang="en-US" b="1" dirty="0">
                <a:solidFill>
                  <a:srgbClr val="B55429"/>
                </a:solidFill>
              </a:rPr>
              <a:t>Italian System</a:t>
            </a:r>
            <a:endParaRPr lang="it-IT" b="1" dirty="0">
              <a:solidFill>
                <a:srgbClr val="B55429"/>
              </a:solidFill>
            </a:endParaRPr>
          </a:p>
        </p:txBody>
      </p:sp>
      <p:pic>
        <p:nvPicPr>
          <p:cNvPr id="1026" name="Picture 2" descr="International Federation for the Surgery of Obesity and Metabolic Disorders">
            <a:extLst>
              <a:ext uri="{FF2B5EF4-FFF2-40B4-BE49-F238E27FC236}">
                <a16:creationId xmlns:a16="http://schemas.microsoft.com/office/drawing/2014/main" id="{052B8150-B2EF-4DA0-CE76-121A65DF9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523" y="44810"/>
            <a:ext cx="1206230" cy="64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E88CE0A6-4CBB-8257-2485-491B2E6B5C48}"/>
              </a:ext>
            </a:extLst>
          </p:cNvPr>
          <p:cNvSpPr/>
          <p:nvPr/>
        </p:nvSpPr>
        <p:spPr>
          <a:xfrm>
            <a:off x="9314334" y="1161984"/>
            <a:ext cx="2564583" cy="1794933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68FB402-1881-F58D-5E1E-CC02B6BAD235}"/>
              </a:ext>
            </a:extLst>
          </p:cNvPr>
          <p:cNvSpPr txBox="1"/>
          <p:nvPr/>
        </p:nvSpPr>
        <p:spPr>
          <a:xfrm>
            <a:off x="9568996" y="1271655"/>
            <a:ext cx="19340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Bradley Hand ITC" panose="03070402050302030203" pitchFamily="66" charset="0"/>
              </a:rPr>
              <a:t>Practical Exposure During Residency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4ADDE69-E0BC-9B35-1173-AEB1CE5391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295" y="2517422"/>
            <a:ext cx="5953461" cy="3858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8193CC0-F2CE-8DB7-4349-AA18BDAF4F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295" y="2519286"/>
            <a:ext cx="5953461" cy="392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2D88BA1-64A4-423F-C1EA-D6CB30F3E7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295" y="2519287"/>
            <a:ext cx="6039305" cy="3920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776974D-69A9-25CF-1BF4-1B8E588B4C41}"/>
              </a:ext>
            </a:extLst>
          </p:cNvPr>
          <p:cNvSpPr txBox="1"/>
          <p:nvPr/>
        </p:nvSpPr>
        <p:spPr>
          <a:xfrm>
            <a:off x="7416800" y="3110284"/>
            <a:ext cx="47752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B55429"/>
                </a:solidFill>
              </a:rPr>
              <a:t>“39% performed their first </a:t>
            </a:r>
            <a:r>
              <a:rPr lang="en-US" sz="2000" b="1" i="1" dirty="0"/>
              <a:t>laparoscopic</a:t>
            </a:r>
            <a:r>
              <a:rPr lang="en-US" sz="2000" i="1" dirty="0">
                <a:solidFill>
                  <a:srgbClr val="B55429"/>
                </a:solidFill>
              </a:rPr>
              <a:t> procedure during the first year of residency.”</a:t>
            </a:r>
          </a:p>
          <a:p>
            <a:endParaRPr lang="en-US" sz="2000" i="1" dirty="0">
              <a:solidFill>
                <a:srgbClr val="B55429"/>
              </a:solidFill>
            </a:endParaRPr>
          </a:p>
          <a:p>
            <a:r>
              <a:rPr lang="en-US" sz="2000" i="1" dirty="0">
                <a:solidFill>
                  <a:srgbClr val="B55429"/>
                </a:solidFill>
              </a:rPr>
              <a:t>“78% during the first three years”</a:t>
            </a:r>
          </a:p>
          <a:p>
            <a:endParaRPr lang="en-US" sz="2000" i="1" dirty="0">
              <a:solidFill>
                <a:srgbClr val="B55429"/>
              </a:solidFill>
            </a:endParaRPr>
          </a:p>
          <a:p>
            <a:r>
              <a:rPr lang="en-US" sz="2000" i="1" dirty="0">
                <a:solidFill>
                  <a:srgbClr val="B55429"/>
                </a:solidFill>
              </a:rPr>
              <a:t>“79% never performed a </a:t>
            </a:r>
            <a:r>
              <a:rPr lang="en-US" sz="2000" b="1" i="1" dirty="0"/>
              <a:t>robotic</a:t>
            </a:r>
            <a:r>
              <a:rPr lang="en-US" sz="2000" i="1" dirty="0">
                <a:solidFill>
                  <a:srgbClr val="B55429"/>
                </a:solidFill>
              </a:rPr>
              <a:t> procedure during residency.”</a:t>
            </a:r>
          </a:p>
          <a:p>
            <a:endParaRPr lang="en-US" sz="2000" i="1" dirty="0">
              <a:solidFill>
                <a:srgbClr val="B55429"/>
              </a:solidFill>
            </a:endParaRPr>
          </a:p>
          <a:p>
            <a:r>
              <a:rPr lang="en-US" sz="2000" i="1" dirty="0">
                <a:solidFill>
                  <a:srgbClr val="B55429"/>
                </a:solidFill>
              </a:rPr>
              <a:t>“60% performed a </a:t>
            </a:r>
            <a:r>
              <a:rPr lang="en-US" sz="2000" b="1" i="1" dirty="0"/>
              <a:t>bariatric</a:t>
            </a:r>
            <a:r>
              <a:rPr lang="en-US" sz="2000" i="1" dirty="0">
                <a:solidFill>
                  <a:srgbClr val="B55429"/>
                </a:solidFill>
              </a:rPr>
              <a:t> procedure during residency.”</a:t>
            </a:r>
          </a:p>
        </p:txBody>
      </p:sp>
    </p:spTree>
    <p:extLst>
      <p:ext uri="{BB962C8B-B14F-4D97-AF65-F5344CB8AC3E}">
        <p14:creationId xmlns:p14="http://schemas.microsoft.com/office/powerpoint/2010/main" val="135509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FB723-0AD0-0BE9-6C58-B34B720DB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B0C4BBE-AE36-EA7C-C992-2CD31B804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414" y="1370884"/>
            <a:ext cx="8592608" cy="25623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600" b="1" i="1" dirty="0" err="1">
                <a:solidFill>
                  <a:srgbClr val="B55429"/>
                </a:solidFill>
              </a:rPr>
              <a:t>Practical</a:t>
            </a:r>
            <a:r>
              <a:rPr lang="it-IT" sz="3600" b="1" i="1" dirty="0">
                <a:solidFill>
                  <a:srgbClr val="B55429"/>
                </a:solidFill>
              </a:rPr>
              <a:t> </a:t>
            </a:r>
            <a:r>
              <a:rPr lang="it-IT" sz="3600" b="1" i="1" dirty="0" err="1">
                <a:solidFill>
                  <a:srgbClr val="B55429"/>
                </a:solidFill>
              </a:rPr>
              <a:t>Exposure</a:t>
            </a:r>
            <a:r>
              <a:rPr lang="it-IT" sz="3600" b="1" i="1" dirty="0">
                <a:solidFill>
                  <a:srgbClr val="B55429"/>
                </a:solidFill>
              </a:rPr>
              <a:t> </a:t>
            </a:r>
          </a:p>
          <a:p>
            <a:r>
              <a:rPr lang="en-US" sz="2400" dirty="0"/>
              <a:t>Most common first step: </a:t>
            </a:r>
          </a:p>
          <a:p>
            <a:pPr marL="0" indent="0">
              <a:buNone/>
            </a:pPr>
            <a:r>
              <a:rPr lang="en-US" sz="2400" dirty="0"/>
              <a:t>	Stomach preparation during sleeve gastrectomy</a:t>
            </a:r>
          </a:p>
          <a:p>
            <a:r>
              <a:rPr lang="en-US" sz="2400" dirty="0"/>
              <a:t>46% performed a complete laparoscopic sleeve gastrectomy</a:t>
            </a:r>
          </a:p>
          <a:p>
            <a:r>
              <a:rPr lang="en-US" sz="2400" dirty="0"/>
              <a:t>40% had access to bariatric endoscopy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9E4D657-3F24-69AA-FE73-6E15A2AE09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95" b="83121"/>
          <a:stretch/>
        </p:blipFill>
        <p:spPr>
          <a:xfrm>
            <a:off x="0" y="0"/>
            <a:ext cx="3968885" cy="784798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DFA5131D-516E-EBE1-5D16-5EC1411E7CAF}"/>
              </a:ext>
            </a:extLst>
          </p:cNvPr>
          <p:cNvCxnSpPr/>
          <p:nvPr/>
        </p:nvCxnSpPr>
        <p:spPr>
          <a:xfrm>
            <a:off x="0" y="787940"/>
            <a:ext cx="12192000" cy="0"/>
          </a:xfrm>
          <a:prstGeom prst="line">
            <a:avLst/>
          </a:prstGeom>
          <a:ln w="38100">
            <a:solidFill>
              <a:srgbClr val="B5542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6187E2BC-6D7E-CF25-D310-E349619A3F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8709" b="-9806"/>
          <a:stretch/>
        </p:blipFill>
        <p:spPr>
          <a:xfrm>
            <a:off x="9314334" y="60959"/>
            <a:ext cx="1317795" cy="673047"/>
          </a:xfrm>
          <a:prstGeom prst="rect">
            <a:avLst/>
          </a:prstGeom>
          <a:ln>
            <a:solidFill>
              <a:srgbClr val="B55429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7CD4F40-FDD7-1153-C7B0-6A90C378ECA7}"/>
              </a:ext>
            </a:extLst>
          </p:cNvPr>
          <p:cNvSpPr txBox="1"/>
          <p:nvPr/>
        </p:nvSpPr>
        <p:spPr>
          <a:xfrm>
            <a:off x="4095344" y="74643"/>
            <a:ext cx="2791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Bariatric surgery </a:t>
            </a:r>
            <a:r>
              <a:rPr lang="en-US" b="1" dirty="0">
                <a:solidFill>
                  <a:srgbClr val="B55429"/>
                </a:solidFill>
              </a:rPr>
              <a:t>training</a:t>
            </a:r>
            <a:r>
              <a:rPr lang="en-US" b="1" dirty="0"/>
              <a:t> in the </a:t>
            </a:r>
            <a:r>
              <a:rPr lang="en-US" b="1" dirty="0">
                <a:solidFill>
                  <a:srgbClr val="B55429"/>
                </a:solidFill>
              </a:rPr>
              <a:t>Italian System</a:t>
            </a:r>
            <a:endParaRPr lang="it-IT" b="1" dirty="0">
              <a:solidFill>
                <a:srgbClr val="B55429"/>
              </a:solidFill>
            </a:endParaRPr>
          </a:p>
        </p:txBody>
      </p:sp>
      <p:pic>
        <p:nvPicPr>
          <p:cNvPr id="1026" name="Picture 2" descr="International Federation for the Surgery of Obesity and Metabolic Disorders">
            <a:extLst>
              <a:ext uri="{FF2B5EF4-FFF2-40B4-BE49-F238E27FC236}">
                <a16:creationId xmlns:a16="http://schemas.microsoft.com/office/drawing/2014/main" id="{C51B8B31-0172-AD59-2847-930F69B13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523" y="44810"/>
            <a:ext cx="1206230" cy="64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52FC92F5-2CE6-DF41-8549-FB47A35650EE}"/>
              </a:ext>
            </a:extLst>
          </p:cNvPr>
          <p:cNvSpPr/>
          <p:nvPr/>
        </p:nvSpPr>
        <p:spPr>
          <a:xfrm>
            <a:off x="9314334" y="1161984"/>
            <a:ext cx="2564583" cy="1794933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B2880AA-CD07-28A3-92B0-D8216AAA7035}"/>
              </a:ext>
            </a:extLst>
          </p:cNvPr>
          <p:cNvSpPr txBox="1"/>
          <p:nvPr/>
        </p:nvSpPr>
        <p:spPr>
          <a:xfrm>
            <a:off x="9568996" y="1271655"/>
            <a:ext cx="19340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Bradley Hand ITC" panose="03070402050302030203" pitchFamily="66" charset="0"/>
              </a:rPr>
              <a:t>Practical Exposure During Residency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DB0D120-7DFB-512E-624D-94EC5F0DAB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459" y="4032431"/>
            <a:ext cx="4185896" cy="2607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E3BB071-6C79-19A4-9553-A248073358D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311" r="3311"/>
          <a:stretch/>
        </p:blipFill>
        <p:spPr>
          <a:xfrm>
            <a:off x="5995981" y="4278470"/>
            <a:ext cx="5048875" cy="2361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0406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4BC8C-EB2F-B250-E7A8-ED6A78372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51FBA3-FF94-1868-F0F2-5DD363063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414" y="1370883"/>
            <a:ext cx="10059684" cy="7078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i="1" dirty="0">
                <a:solidFill>
                  <a:srgbClr val="B55429"/>
                </a:solidFill>
              </a:rPr>
              <a:t>Barriers and Needs</a:t>
            </a:r>
            <a:r>
              <a:rPr lang="en-US" sz="3600" i="1" dirty="0">
                <a:solidFill>
                  <a:srgbClr val="B55429"/>
                </a:solidFill>
              </a:rPr>
              <a:t>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71BDC43-3CF4-5A58-A33E-1BE68789B7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95" b="83121"/>
          <a:stretch/>
        </p:blipFill>
        <p:spPr>
          <a:xfrm>
            <a:off x="0" y="0"/>
            <a:ext cx="3968885" cy="784798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92F8C5AF-57D3-22CE-7DC0-6DDE65F46BDC}"/>
              </a:ext>
            </a:extLst>
          </p:cNvPr>
          <p:cNvCxnSpPr/>
          <p:nvPr/>
        </p:nvCxnSpPr>
        <p:spPr>
          <a:xfrm>
            <a:off x="0" y="787940"/>
            <a:ext cx="12192000" cy="0"/>
          </a:xfrm>
          <a:prstGeom prst="line">
            <a:avLst/>
          </a:prstGeom>
          <a:ln w="38100">
            <a:solidFill>
              <a:srgbClr val="B5542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ED8812D7-8FED-DE5B-1FC0-0308499198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8709" b="-9806"/>
          <a:stretch/>
        </p:blipFill>
        <p:spPr>
          <a:xfrm>
            <a:off x="9314334" y="60959"/>
            <a:ext cx="1317795" cy="673047"/>
          </a:xfrm>
          <a:prstGeom prst="rect">
            <a:avLst/>
          </a:prstGeom>
          <a:ln>
            <a:solidFill>
              <a:srgbClr val="B55429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ACDA17B-6413-EB8B-E044-20DC1967062F}"/>
              </a:ext>
            </a:extLst>
          </p:cNvPr>
          <p:cNvSpPr txBox="1"/>
          <p:nvPr/>
        </p:nvSpPr>
        <p:spPr>
          <a:xfrm>
            <a:off x="4095344" y="74643"/>
            <a:ext cx="2791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Bariatric surgery </a:t>
            </a:r>
            <a:r>
              <a:rPr lang="en-US" b="1" dirty="0">
                <a:solidFill>
                  <a:srgbClr val="B55429"/>
                </a:solidFill>
              </a:rPr>
              <a:t>training</a:t>
            </a:r>
            <a:r>
              <a:rPr lang="en-US" b="1" dirty="0"/>
              <a:t> in the </a:t>
            </a:r>
            <a:r>
              <a:rPr lang="en-US" b="1" dirty="0">
                <a:solidFill>
                  <a:srgbClr val="B55429"/>
                </a:solidFill>
              </a:rPr>
              <a:t>Italian System</a:t>
            </a:r>
            <a:endParaRPr lang="it-IT" b="1" dirty="0">
              <a:solidFill>
                <a:srgbClr val="B55429"/>
              </a:solidFill>
            </a:endParaRPr>
          </a:p>
        </p:txBody>
      </p:sp>
      <p:pic>
        <p:nvPicPr>
          <p:cNvPr id="1026" name="Picture 2" descr="International Federation for the Surgery of Obesity and Metabolic Disorders">
            <a:extLst>
              <a:ext uri="{FF2B5EF4-FFF2-40B4-BE49-F238E27FC236}">
                <a16:creationId xmlns:a16="http://schemas.microsoft.com/office/drawing/2014/main" id="{82158A39-B483-F4B4-C40B-64F572573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523" y="44810"/>
            <a:ext cx="1206230" cy="64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955F6E2-2423-D95D-0C70-93A57A0166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716" y="2280407"/>
            <a:ext cx="6637861" cy="309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F0084B5-AE60-4D2A-F32E-40FB8D97BCD3}"/>
              </a:ext>
            </a:extLst>
          </p:cNvPr>
          <p:cNvSpPr txBox="1"/>
          <p:nvPr/>
        </p:nvSpPr>
        <p:spPr>
          <a:xfrm>
            <a:off x="1984442" y="5716117"/>
            <a:ext cx="61072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B55429"/>
                </a:solidFill>
              </a:rPr>
              <a:t>“96% believe scholarships or fellowship programs would improve training”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5491A603-F7E9-AD97-0BC2-C4201DFEF502}"/>
              </a:ext>
            </a:extLst>
          </p:cNvPr>
          <p:cNvSpPr/>
          <p:nvPr/>
        </p:nvSpPr>
        <p:spPr>
          <a:xfrm>
            <a:off x="9314334" y="1161985"/>
            <a:ext cx="2564583" cy="1400593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0A0616F-600C-E5EE-1087-62176B4EA7BA}"/>
              </a:ext>
            </a:extLst>
          </p:cNvPr>
          <p:cNvSpPr txBox="1"/>
          <p:nvPr/>
        </p:nvSpPr>
        <p:spPr>
          <a:xfrm>
            <a:off x="9604468" y="1449410"/>
            <a:ext cx="19340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Bradley Hand ITC" panose="03070402050302030203" pitchFamily="66" charset="0"/>
              </a:rPr>
              <a:t>How can we improve?</a:t>
            </a:r>
          </a:p>
        </p:txBody>
      </p:sp>
    </p:spTree>
    <p:extLst>
      <p:ext uri="{BB962C8B-B14F-4D97-AF65-F5344CB8AC3E}">
        <p14:creationId xmlns:p14="http://schemas.microsoft.com/office/powerpoint/2010/main" val="2344356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D13B8-4848-C03E-51F5-56E2C0A86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99F372-D9EC-7686-008F-3BEF0EC4D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414" y="1370882"/>
            <a:ext cx="10805230" cy="2546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i="1" dirty="0">
                <a:solidFill>
                  <a:srgbClr val="B55429"/>
                </a:solidFill>
              </a:rPr>
              <a:t>Limitations of the Survey</a:t>
            </a:r>
          </a:p>
          <a:p>
            <a:pPr marL="0" indent="0">
              <a:buNone/>
            </a:pPr>
            <a:r>
              <a:rPr lang="en-US" sz="2400" dirty="0"/>
              <a:t>93% of respondents </a:t>
            </a:r>
            <a:r>
              <a:rPr lang="en-US" sz="2400" b="1" dirty="0"/>
              <a:t>work in bariatric centers</a:t>
            </a:r>
          </a:p>
          <a:p>
            <a:pPr marL="0" indent="0">
              <a:buNone/>
            </a:pPr>
            <a:r>
              <a:rPr lang="en-US" sz="2400" dirty="0"/>
              <a:t>Possible selection bias toward surgeons already involved in the field</a:t>
            </a:r>
          </a:p>
          <a:p>
            <a:pPr marL="0" indent="0">
              <a:buNone/>
            </a:pPr>
            <a:r>
              <a:rPr lang="en-US" sz="2400" dirty="0"/>
              <a:t>May </a:t>
            </a:r>
            <a:r>
              <a:rPr lang="en-US" sz="2400" b="1" dirty="0"/>
              <a:t>overestimate</a:t>
            </a:r>
            <a:r>
              <a:rPr lang="en-US" sz="2400" dirty="0"/>
              <a:t> exposure and opportunities compared to the national average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FD5A928-4982-EC6A-76DD-5AE32E77B4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95" b="83121"/>
          <a:stretch/>
        </p:blipFill>
        <p:spPr>
          <a:xfrm>
            <a:off x="0" y="0"/>
            <a:ext cx="3968885" cy="784798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9502FDA-7C93-957E-C38D-1EC43C6F071E}"/>
              </a:ext>
            </a:extLst>
          </p:cNvPr>
          <p:cNvCxnSpPr/>
          <p:nvPr/>
        </p:nvCxnSpPr>
        <p:spPr>
          <a:xfrm>
            <a:off x="0" y="787940"/>
            <a:ext cx="12192000" cy="0"/>
          </a:xfrm>
          <a:prstGeom prst="line">
            <a:avLst/>
          </a:prstGeom>
          <a:ln w="38100">
            <a:solidFill>
              <a:srgbClr val="B5542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0E00E1C3-8EFF-6D25-6DBD-D560B2A996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8709" b="-9806"/>
          <a:stretch/>
        </p:blipFill>
        <p:spPr>
          <a:xfrm>
            <a:off x="9314334" y="60959"/>
            <a:ext cx="1317795" cy="673047"/>
          </a:xfrm>
          <a:prstGeom prst="rect">
            <a:avLst/>
          </a:prstGeom>
          <a:ln>
            <a:solidFill>
              <a:srgbClr val="B55429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FAFEA56-1232-BE87-E041-E341A2CA1A83}"/>
              </a:ext>
            </a:extLst>
          </p:cNvPr>
          <p:cNvSpPr txBox="1"/>
          <p:nvPr/>
        </p:nvSpPr>
        <p:spPr>
          <a:xfrm>
            <a:off x="4095344" y="74643"/>
            <a:ext cx="2791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Bariatric surgery </a:t>
            </a:r>
            <a:r>
              <a:rPr lang="en-US" b="1" dirty="0">
                <a:solidFill>
                  <a:srgbClr val="B55429"/>
                </a:solidFill>
              </a:rPr>
              <a:t>training</a:t>
            </a:r>
            <a:r>
              <a:rPr lang="en-US" b="1" dirty="0"/>
              <a:t> in the </a:t>
            </a:r>
            <a:r>
              <a:rPr lang="en-US" b="1" dirty="0">
                <a:solidFill>
                  <a:srgbClr val="B55429"/>
                </a:solidFill>
              </a:rPr>
              <a:t>Italian System</a:t>
            </a:r>
            <a:endParaRPr lang="it-IT" b="1" dirty="0">
              <a:solidFill>
                <a:srgbClr val="B55429"/>
              </a:solidFill>
            </a:endParaRPr>
          </a:p>
        </p:txBody>
      </p:sp>
      <p:pic>
        <p:nvPicPr>
          <p:cNvPr id="1026" name="Picture 2" descr="International Federation for the Surgery of Obesity and Metabolic Disorders">
            <a:extLst>
              <a:ext uri="{FF2B5EF4-FFF2-40B4-BE49-F238E27FC236}">
                <a16:creationId xmlns:a16="http://schemas.microsoft.com/office/drawing/2014/main" id="{5F1B06E9-13B1-EE8A-2E7E-E53456D1E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523" y="44810"/>
            <a:ext cx="1206230" cy="64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16F227A-26B8-2A0C-2B77-BD2348F19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5392" y="4311639"/>
            <a:ext cx="2546361" cy="254636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1DEE0C0-7FF0-37F1-2755-F3022685D5F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93" r="1853"/>
          <a:stretch/>
        </p:blipFill>
        <p:spPr>
          <a:xfrm>
            <a:off x="3317811" y="3798916"/>
            <a:ext cx="5700890" cy="2627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5242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F53AA-11FB-790D-63CE-AD734D116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359E9B-9FA5-7B95-7050-138A7BC6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414" y="1370882"/>
            <a:ext cx="10059684" cy="3562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i="1" dirty="0">
                <a:solidFill>
                  <a:srgbClr val="B55429"/>
                </a:solidFill>
              </a:rPr>
              <a:t>Conclusions</a:t>
            </a:r>
            <a:endParaRPr lang="en-US" b="1" i="1" dirty="0">
              <a:solidFill>
                <a:srgbClr val="B55429"/>
              </a:solidFill>
            </a:endParaRPr>
          </a:p>
          <a:p>
            <a:r>
              <a:rPr lang="en-US" sz="2400" dirty="0"/>
              <a:t>Bariatric training </a:t>
            </a:r>
            <a:r>
              <a:rPr lang="en-US" sz="2400" dirty="0">
                <a:solidFill>
                  <a:srgbClr val="B55429"/>
                </a:solidFill>
              </a:rPr>
              <a:t>in Italy </a:t>
            </a:r>
            <a:r>
              <a:rPr lang="en-US" sz="2400" dirty="0"/>
              <a:t>remains heterogeneous </a:t>
            </a:r>
          </a:p>
          <a:p>
            <a:r>
              <a:rPr lang="en-US" sz="2400" b="1" dirty="0"/>
              <a:t>Theoretical exposure </a:t>
            </a:r>
            <a:r>
              <a:rPr lang="en-US" sz="2400" dirty="0"/>
              <a:t>during residency is often insufficient</a:t>
            </a:r>
          </a:p>
          <a:p>
            <a:r>
              <a:rPr lang="en-US" sz="2400" dirty="0"/>
              <a:t>National coordination and structured </a:t>
            </a:r>
            <a:r>
              <a:rPr lang="en-US" sz="2400" b="1" dirty="0"/>
              <a:t>fellowship programs </a:t>
            </a:r>
            <a:r>
              <a:rPr lang="en-US" sz="2400" dirty="0"/>
              <a:t>are needed</a:t>
            </a:r>
          </a:p>
          <a:p>
            <a:r>
              <a:rPr lang="en-US" sz="2400" dirty="0"/>
              <a:t>Results support </a:t>
            </a:r>
            <a:r>
              <a:rPr lang="en-US" sz="2400" b="1" dirty="0"/>
              <a:t>SICOB’s role </a:t>
            </a:r>
            <a:r>
              <a:rPr lang="en-US" sz="2400" dirty="0"/>
              <a:t>in standardizing bariatric education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5D15786-F1C4-E47B-391E-55D77DDDCE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95" b="83121"/>
          <a:stretch/>
        </p:blipFill>
        <p:spPr>
          <a:xfrm>
            <a:off x="0" y="0"/>
            <a:ext cx="3968885" cy="784798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8AF0B0EE-349A-8100-9C37-43617CE44DBD}"/>
              </a:ext>
            </a:extLst>
          </p:cNvPr>
          <p:cNvCxnSpPr/>
          <p:nvPr/>
        </p:nvCxnSpPr>
        <p:spPr>
          <a:xfrm>
            <a:off x="0" y="787940"/>
            <a:ext cx="12192000" cy="0"/>
          </a:xfrm>
          <a:prstGeom prst="line">
            <a:avLst/>
          </a:prstGeom>
          <a:ln w="38100">
            <a:solidFill>
              <a:srgbClr val="B5542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4B010189-B743-CE2D-CD08-33D4913C84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8709" b="-9806"/>
          <a:stretch/>
        </p:blipFill>
        <p:spPr>
          <a:xfrm>
            <a:off x="9314334" y="60959"/>
            <a:ext cx="1317795" cy="673047"/>
          </a:xfrm>
          <a:prstGeom prst="rect">
            <a:avLst/>
          </a:prstGeom>
          <a:ln>
            <a:solidFill>
              <a:srgbClr val="B55429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A16F7E4-D014-75B6-80A9-ED04C28AADB4}"/>
              </a:ext>
            </a:extLst>
          </p:cNvPr>
          <p:cNvSpPr txBox="1"/>
          <p:nvPr/>
        </p:nvSpPr>
        <p:spPr>
          <a:xfrm>
            <a:off x="4095344" y="74643"/>
            <a:ext cx="2791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Bariatric surgery </a:t>
            </a:r>
            <a:r>
              <a:rPr lang="en-US" b="1" dirty="0">
                <a:solidFill>
                  <a:srgbClr val="B55429"/>
                </a:solidFill>
              </a:rPr>
              <a:t>training</a:t>
            </a:r>
            <a:r>
              <a:rPr lang="en-US" b="1" dirty="0"/>
              <a:t> in the </a:t>
            </a:r>
            <a:r>
              <a:rPr lang="en-US" b="1" dirty="0">
                <a:solidFill>
                  <a:srgbClr val="B55429"/>
                </a:solidFill>
              </a:rPr>
              <a:t>Italian System</a:t>
            </a:r>
            <a:endParaRPr lang="it-IT" b="1" dirty="0">
              <a:solidFill>
                <a:srgbClr val="B55429"/>
              </a:solidFill>
            </a:endParaRPr>
          </a:p>
        </p:txBody>
      </p:sp>
      <p:pic>
        <p:nvPicPr>
          <p:cNvPr id="1026" name="Picture 2" descr="International Federation for the Surgery of Obesity and Metabolic Disorders">
            <a:extLst>
              <a:ext uri="{FF2B5EF4-FFF2-40B4-BE49-F238E27FC236}">
                <a16:creationId xmlns:a16="http://schemas.microsoft.com/office/drawing/2014/main" id="{6C5FC797-5B00-427F-ECFB-B2DDB39D4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523" y="44810"/>
            <a:ext cx="1206230" cy="64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A67925AA-A9D7-B6E4-1422-3CF120788B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4334" y="3907704"/>
            <a:ext cx="2291644" cy="229164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6775F2A-ACAC-035E-6962-485C496E69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9494" y="5195082"/>
            <a:ext cx="3355664" cy="160954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C603D4C-7A62-CFF5-E2B2-82A44063E0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7376" y="3964994"/>
            <a:ext cx="2792942" cy="223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4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EE7ED-810D-540D-AE30-26BA963A8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BEAC04-60DD-CA3C-87ED-6F4EC4EB1A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7140" y="923775"/>
            <a:ext cx="5732834" cy="1751331"/>
          </a:xfrm>
          <a:solidFill>
            <a:srgbClr val="FFC000"/>
          </a:solidFill>
          <a:ln w="38100">
            <a:solidFill>
              <a:srgbClr val="B55429"/>
            </a:solidFill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it-IT" sz="4000" dirty="0">
                <a:latin typeface="Amasis MT Pro" panose="020F0502020204030204" pitchFamily="18" charset="0"/>
              </a:rPr>
              <a:t>Bariatric surgery training in the </a:t>
            </a:r>
            <a:r>
              <a:rPr lang="it-IT" sz="4000" dirty="0" err="1">
                <a:latin typeface="Amasis MT Pro" panose="020F0502020204030204" pitchFamily="18" charset="0"/>
              </a:rPr>
              <a:t>italian</a:t>
            </a:r>
            <a:r>
              <a:rPr lang="it-IT" sz="4000" dirty="0">
                <a:latin typeface="Amasis MT Pro" panose="020F0502020204030204" pitchFamily="18" charset="0"/>
              </a:rPr>
              <a:t> system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08950C3-BCD3-FD7D-F5C5-022CC7BF76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7557" y="3800043"/>
            <a:ext cx="4572000" cy="1493196"/>
          </a:xfrm>
        </p:spPr>
        <p:txBody>
          <a:bodyPr>
            <a:normAutofit lnSpcReduction="10000"/>
          </a:bodyPr>
          <a:lstStyle/>
          <a:p>
            <a:r>
              <a:rPr lang="it-IT" sz="5400" dirty="0">
                <a:latin typeface="Brush Script MT" panose="03060802040406070304" pitchFamily="66" charset="0"/>
              </a:rPr>
              <a:t>Grazie per l’attenzione</a:t>
            </a:r>
            <a:endParaRPr lang="it-IT" sz="5400" dirty="0">
              <a:solidFill>
                <a:srgbClr val="B55429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7FAE3CF-9979-9C5C-A748-DB788BE72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17908" cy="6858000"/>
          </a:xfrm>
          <a:prstGeom prst="rect">
            <a:avLst/>
          </a:prstGeom>
        </p:spPr>
      </p:pic>
      <p:pic>
        <p:nvPicPr>
          <p:cNvPr id="1026" name="Picture 2" descr="SICOB - Società Italiana di Chirurgia dell'OBesità e delle malattie  metaboliche">
            <a:extLst>
              <a:ext uri="{FF2B5EF4-FFF2-40B4-BE49-F238E27FC236}">
                <a16:creationId xmlns:a16="http://schemas.microsoft.com/office/drawing/2014/main" id="{DB94CD94-8F65-D1A4-F70A-AEFD8BD29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667" y="5855326"/>
            <a:ext cx="4451184" cy="64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8A8CD16-DF38-2F63-674D-5214A90FE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610" y="5515809"/>
            <a:ext cx="209550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15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91715-306E-396C-199A-100135C9A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E035CD8-FFD3-5CC1-0DD6-F9C91BAADF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95" b="83121"/>
          <a:stretch/>
        </p:blipFill>
        <p:spPr>
          <a:xfrm>
            <a:off x="0" y="0"/>
            <a:ext cx="3968885" cy="784798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1E904EFC-9853-0609-EB0B-E52B4E439E66}"/>
              </a:ext>
            </a:extLst>
          </p:cNvPr>
          <p:cNvCxnSpPr/>
          <p:nvPr/>
        </p:nvCxnSpPr>
        <p:spPr>
          <a:xfrm>
            <a:off x="0" y="787940"/>
            <a:ext cx="12192000" cy="0"/>
          </a:xfrm>
          <a:prstGeom prst="line">
            <a:avLst/>
          </a:prstGeom>
          <a:ln w="38100">
            <a:solidFill>
              <a:srgbClr val="B5542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15A52895-DA4E-F5C1-CB6F-F41756ABE3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8709" b="-9806"/>
          <a:stretch/>
        </p:blipFill>
        <p:spPr>
          <a:xfrm>
            <a:off x="9314334" y="60959"/>
            <a:ext cx="1317795" cy="673047"/>
          </a:xfrm>
          <a:prstGeom prst="rect">
            <a:avLst/>
          </a:prstGeom>
          <a:ln>
            <a:solidFill>
              <a:srgbClr val="B55429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96A994B-E4EC-EC73-78CD-36CF4CF1247C}"/>
              </a:ext>
            </a:extLst>
          </p:cNvPr>
          <p:cNvSpPr txBox="1"/>
          <p:nvPr/>
        </p:nvSpPr>
        <p:spPr>
          <a:xfrm>
            <a:off x="4095344" y="74643"/>
            <a:ext cx="2791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Bariatric surgery </a:t>
            </a:r>
            <a:r>
              <a:rPr lang="en-US" b="1" dirty="0">
                <a:solidFill>
                  <a:srgbClr val="B55429"/>
                </a:solidFill>
              </a:rPr>
              <a:t>training</a:t>
            </a:r>
            <a:r>
              <a:rPr lang="en-US" b="1" dirty="0"/>
              <a:t> in the </a:t>
            </a:r>
            <a:r>
              <a:rPr lang="en-US" b="1" dirty="0">
                <a:solidFill>
                  <a:srgbClr val="B55429"/>
                </a:solidFill>
              </a:rPr>
              <a:t>Italian System</a:t>
            </a:r>
            <a:endParaRPr lang="it-IT" b="1" dirty="0">
              <a:solidFill>
                <a:srgbClr val="B55429"/>
              </a:solidFill>
            </a:endParaRPr>
          </a:p>
        </p:txBody>
      </p:sp>
      <p:pic>
        <p:nvPicPr>
          <p:cNvPr id="1026" name="Picture 2" descr="International Federation for the Surgery of Obesity and Metabolic Disorders">
            <a:extLst>
              <a:ext uri="{FF2B5EF4-FFF2-40B4-BE49-F238E27FC236}">
                <a16:creationId xmlns:a16="http://schemas.microsoft.com/office/drawing/2014/main" id="{3BB7AFDC-3553-E0F1-5A01-E6DAB9E14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523" y="44810"/>
            <a:ext cx="1206230" cy="64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36479E8-4A39-1520-26F9-B8A8515A069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143278" y="1087710"/>
            <a:ext cx="8445852" cy="5495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it-IT" altLang="it-IT" sz="3600" b="1" i="1" dirty="0">
                <a:solidFill>
                  <a:srgbClr val="B55429"/>
                </a:solidFill>
              </a:rPr>
              <a:t>Background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it-IT" altLang="it-IT" sz="2000" dirty="0" err="1"/>
              <a:t>Bariatric</a:t>
            </a:r>
            <a:r>
              <a:rPr lang="it-IT" altLang="it-IT" sz="2000" dirty="0"/>
              <a:t> surgery has </a:t>
            </a:r>
            <a:r>
              <a:rPr lang="it-IT" altLang="it-IT" sz="2000" dirty="0" err="1"/>
              <a:t>become</a:t>
            </a:r>
            <a:r>
              <a:rPr lang="it-IT" altLang="it-IT" sz="2000" dirty="0"/>
              <a:t> one of the </a:t>
            </a:r>
            <a:r>
              <a:rPr lang="it-IT" altLang="it-IT" sz="2000" dirty="0" err="1"/>
              <a:t>fastest-growing</a:t>
            </a:r>
            <a:r>
              <a:rPr lang="it-IT" altLang="it-IT" sz="2000" dirty="0"/>
              <a:t> </a:t>
            </a:r>
            <a:r>
              <a:rPr lang="it-IT" altLang="it-IT" sz="2000" dirty="0" err="1"/>
              <a:t>surgical</a:t>
            </a:r>
            <a:r>
              <a:rPr lang="it-IT" altLang="it-IT" sz="2000" dirty="0"/>
              <a:t> </a:t>
            </a:r>
            <a:r>
              <a:rPr lang="it-IT" altLang="it-IT" sz="2000" dirty="0" err="1"/>
              <a:t>specialties</a:t>
            </a:r>
            <a:r>
              <a:rPr lang="it-IT" altLang="it-IT" sz="2000" dirty="0"/>
              <a:t> </a:t>
            </a:r>
            <a:r>
              <a:rPr lang="it-IT" altLang="it-IT" sz="2000" dirty="0" err="1"/>
              <a:t>worldwide</a:t>
            </a:r>
            <a:endParaRPr lang="it-IT" altLang="it-IT" sz="2000" dirty="0"/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it-IT" altLang="it-IT" sz="2000" b="1" dirty="0" err="1"/>
              <a:t>Proper</a:t>
            </a:r>
            <a:r>
              <a:rPr lang="it-IT" altLang="it-IT" sz="2000" b="1" dirty="0"/>
              <a:t> training </a:t>
            </a:r>
            <a:r>
              <a:rPr lang="it-IT" altLang="it-IT" sz="2000" dirty="0" err="1"/>
              <a:t>is</a:t>
            </a:r>
            <a:r>
              <a:rPr lang="it-IT" altLang="it-IT" sz="2000" dirty="0"/>
              <a:t> </a:t>
            </a:r>
            <a:r>
              <a:rPr lang="it-IT" altLang="it-IT" sz="2000" dirty="0" err="1"/>
              <a:t>crucial</a:t>
            </a:r>
            <a:r>
              <a:rPr lang="it-IT" altLang="it-IT" sz="2000" dirty="0"/>
              <a:t> to </a:t>
            </a:r>
            <a:r>
              <a:rPr lang="it-IT" altLang="it-IT" sz="2000" dirty="0" err="1"/>
              <a:t>ensure</a:t>
            </a:r>
            <a:r>
              <a:rPr lang="it-IT" altLang="it-IT" sz="2000" dirty="0"/>
              <a:t> </a:t>
            </a:r>
            <a:r>
              <a:rPr lang="it-IT" altLang="it-IT" sz="2000" dirty="0" err="1"/>
              <a:t>patient</a:t>
            </a:r>
            <a:r>
              <a:rPr lang="it-IT" altLang="it-IT" sz="2000" dirty="0"/>
              <a:t> </a:t>
            </a:r>
            <a:r>
              <a:rPr lang="it-IT" altLang="it-IT" sz="2000" dirty="0" err="1"/>
              <a:t>safety</a:t>
            </a:r>
            <a:r>
              <a:rPr lang="it-IT" altLang="it-IT" sz="2000" dirty="0"/>
              <a:t> and </a:t>
            </a:r>
            <a:r>
              <a:rPr lang="it-IT" altLang="it-IT" sz="2000" dirty="0" err="1"/>
              <a:t>surgical</a:t>
            </a:r>
            <a:r>
              <a:rPr lang="it-IT" altLang="it-IT" sz="2000" dirty="0"/>
              <a:t> competence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it-IT" altLang="it-IT" sz="2000" dirty="0"/>
              <a:t>International societies (IFSO, ASMBS) have </a:t>
            </a:r>
            <a:r>
              <a:rPr lang="it-IT" altLang="it-IT" sz="2000" dirty="0" err="1"/>
              <a:t>proposed</a:t>
            </a:r>
            <a:r>
              <a:rPr lang="it-IT" altLang="it-IT" sz="2000" dirty="0"/>
              <a:t> </a:t>
            </a:r>
            <a:r>
              <a:rPr lang="it-IT" altLang="it-IT" sz="2000" b="1" dirty="0" err="1"/>
              <a:t>structured</a:t>
            </a:r>
            <a:r>
              <a:rPr lang="it-IT" altLang="it-IT" sz="2000" b="1" dirty="0"/>
              <a:t> training models</a:t>
            </a:r>
            <a:r>
              <a:rPr lang="it-IT" altLang="it-IT" sz="2000" dirty="0"/>
              <a:t> and </a:t>
            </a:r>
            <a:r>
              <a:rPr lang="it-IT" altLang="it-IT" sz="2000" b="1" dirty="0"/>
              <a:t>minimum </a:t>
            </a:r>
            <a:r>
              <a:rPr lang="it-IT" altLang="it-IT" sz="2000" b="1" dirty="0" err="1"/>
              <a:t>requirements</a:t>
            </a:r>
            <a:endParaRPr lang="it-IT" altLang="it-IT" sz="2000" b="1" dirty="0"/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it-IT" altLang="it-IT" sz="2000" dirty="0"/>
              <a:t>In </a:t>
            </a:r>
            <a:r>
              <a:rPr lang="it-IT" altLang="it-IT" sz="2000" dirty="0" err="1"/>
              <a:t>Italy</a:t>
            </a:r>
            <a:r>
              <a:rPr lang="it-IT" altLang="it-IT" sz="2000" dirty="0"/>
              <a:t> </a:t>
            </a:r>
            <a:r>
              <a:rPr lang="it-IT" altLang="it-IT" sz="2000" dirty="0" err="1"/>
              <a:t>standardized</a:t>
            </a:r>
            <a:r>
              <a:rPr lang="it-IT" altLang="it-IT" sz="2000" dirty="0"/>
              <a:t> educational pathways in </a:t>
            </a:r>
            <a:r>
              <a:rPr lang="it-IT" altLang="it-IT" sz="2000" dirty="0" err="1"/>
              <a:t>bariatric</a:t>
            </a:r>
            <a:r>
              <a:rPr lang="it-IT" altLang="it-IT" sz="2000" dirty="0"/>
              <a:t> surgery are still </a:t>
            </a:r>
            <a:r>
              <a:rPr lang="it-IT" altLang="it-IT" sz="2000" dirty="0" err="1"/>
              <a:t>heterogeneous</a:t>
            </a:r>
            <a:endParaRPr lang="it-IT" altLang="it-IT" sz="2000" dirty="0"/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it-IT" altLang="it-IT" sz="2000" b="1" dirty="0"/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it-IT" altLang="it-IT" sz="2000" b="1" dirty="0" err="1"/>
              <a:t>Several</a:t>
            </a:r>
            <a:r>
              <a:rPr lang="it-IT" altLang="it-IT" sz="2000" b="1" dirty="0"/>
              <a:t> </a:t>
            </a:r>
            <a:r>
              <a:rPr lang="it-IT" altLang="it-IT" sz="2000" b="1" dirty="0" err="1"/>
              <a:t>initiatives</a:t>
            </a:r>
            <a:r>
              <a:rPr lang="it-IT" altLang="it-IT" sz="2000" b="1" dirty="0"/>
              <a:t> </a:t>
            </a:r>
            <a:r>
              <a:rPr lang="it-IT" altLang="it-IT" sz="2000" b="1" dirty="0" err="1"/>
              <a:t>exist</a:t>
            </a:r>
            <a:r>
              <a:rPr lang="it-IT" altLang="it-IT" sz="2000" b="1" dirty="0"/>
              <a:t> (SICOB)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it-IT" altLang="it-IT" sz="2000" dirty="0">
                <a:solidFill>
                  <a:srgbClr val="B55429"/>
                </a:solidFill>
              </a:rPr>
              <a:t>Data on training </a:t>
            </a:r>
            <a:r>
              <a:rPr lang="it-IT" altLang="it-IT" sz="2000" dirty="0" err="1">
                <a:solidFill>
                  <a:srgbClr val="B55429"/>
                </a:solidFill>
              </a:rPr>
              <a:t>experiences</a:t>
            </a:r>
            <a:r>
              <a:rPr lang="it-IT" altLang="it-IT" sz="2000" dirty="0">
                <a:solidFill>
                  <a:srgbClr val="B55429"/>
                </a:solidFill>
              </a:rPr>
              <a:t> </a:t>
            </a:r>
            <a:r>
              <a:rPr lang="it-IT" altLang="it-IT" sz="2000" dirty="0" err="1">
                <a:solidFill>
                  <a:srgbClr val="B55429"/>
                </a:solidFill>
              </a:rPr>
              <a:t>remain</a:t>
            </a:r>
            <a:r>
              <a:rPr lang="it-IT" altLang="it-IT" sz="2000" dirty="0">
                <a:solidFill>
                  <a:srgbClr val="B55429"/>
                </a:solidFill>
              </a:rPr>
              <a:t> limited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F0161B3-508D-DA6B-06DD-62A55E5E3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4670" y="2387085"/>
            <a:ext cx="1206230" cy="694900"/>
          </a:xfrm>
          <a:prstGeom prst="rect">
            <a:avLst/>
          </a:prstGeom>
        </p:spPr>
      </p:pic>
      <p:pic>
        <p:nvPicPr>
          <p:cNvPr id="4" name="Picture 2" descr="International Federation for the Surgery of Obesity and Metabolic Disorders">
            <a:extLst>
              <a:ext uri="{FF2B5EF4-FFF2-40B4-BE49-F238E27FC236}">
                <a16:creationId xmlns:a16="http://schemas.microsoft.com/office/drawing/2014/main" id="{062E4B6C-E4B8-F98D-699D-3BE11221F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129" y="3410532"/>
            <a:ext cx="1206230" cy="64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30797E5-1FCA-1E81-001D-08290C001E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8709" b="-9806"/>
          <a:stretch/>
        </p:blipFill>
        <p:spPr>
          <a:xfrm>
            <a:off x="8855812" y="5242983"/>
            <a:ext cx="2045088" cy="1044503"/>
          </a:xfrm>
          <a:prstGeom prst="rect">
            <a:avLst/>
          </a:prstGeom>
          <a:ln>
            <a:solidFill>
              <a:srgbClr val="B55429"/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D04C81B-BD18-08C7-E90B-D864AA132BB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3181"/>
          <a:stretch/>
        </p:blipFill>
        <p:spPr>
          <a:xfrm>
            <a:off x="8128000" y="815675"/>
            <a:ext cx="4064000" cy="115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28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CE2B9-0598-AE21-5BF0-3E3565008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38EBA6-C0D1-817A-AD15-FAEC8804A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8752" y="3682139"/>
            <a:ext cx="9213377" cy="3164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B55429"/>
                </a:solidFill>
              </a:rPr>
              <a:t>IFSO Consensus 2024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B55429"/>
                </a:solidFill>
              </a:rPr>
              <a:t>Metabolic and Bariatric Surgeon Criteria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Conducted using the Delphi method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89 expert bariatric surgeons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Surgeons from 42 countries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Consensus (≥70%) was reached on 29 out of 30 statements defining the requirements for obtaining operative privileges in bariatric/metabolic surgery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1578D3B-99C8-7BB5-8E12-0A945A683B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95" b="83121"/>
          <a:stretch/>
        </p:blipFill>
        <p:spPr>
          <a:xfrm>
            <a:off x="0" y="0"/>
            <a:ext cx="3968885" cy="784798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8B4E1629-E8BE-FF0D-7BF5-48AA364908BF}"/>
              </a:ext>
            </a:extLst>
          </p:cNvPr>
          <p:cNvCxnSpPr/>
          <p:nvPr/>
        </p:nvCxnSpPr>
        <p:spPr>
          <a:xfrm>
            <a:off x="0" y="787940"/>
            <a:ext cx="12192000" cy="0"/>
          </a:xfrm>
          <a:prstGeom prst="line">
            <a:avLst/>
          </a:prstGeom>
          <a:ln w="38100">
            <a:solidFill>
              <a:srgbClr val="B5542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5E042AD8-460E-EB11-9FCC-38E2C1046B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8709" b="-9806"/>
          <a:stretch/>
        </p:blipFill>
        <p:spPr>
          <a:xfrm>
            <a:off x="9314334" y="60959"/>
            <a:ext cx="1317795" cy="673047"/>
          </a:xfrm>
          <a:prstGeom prst="rect">
            <a:avLst/>
          </a:prstGeom>
          <a:ln>
            <a:solidFill>
              <a:srgbClr val="B55429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81D7B7C-7024-1C8F-81DD-7CA60E830F8E}"/>
              </a:ext>
            </a:extLst>
          </p:cNvPr>
          <p:cNvSpPr txBox="1"/>
          <p:nvPr/>
        </p:nvSpPr>
        <p:spPr>
          <a:xfrm>
            <a:off x="4095344" y="74643"/>
            <a:ext cx="2791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Bariatric surgery </a:t>
            </a:r>
            <a:r>
              <a:rPr lang="en-US" b="1" dirty="0">
                <a:solidFill>
                  <a:srgbClr val="B55429"/>
                </a:solidFill>
              </a:rPr>
              <a:t>training</a:t>
            </a:r>
            <a:r>
              <a:rPr lang="en-US" b="1" dirty="0"/>
              <a:t> in the </a:t>
            </a:r>
            <a:r>
              <a:rPr lang="en-US" b="1" dirty="0">
                <a:solidFill>
                  <a:srgbClr val="B55429"/>
                </a:solidFill>
              </a:rPr>
              <a:t>Italian System</a:t>
            </a:r>
            <a:endParaRPr lang="it-IT" b="1" dirty="0">
              <a:solidFill>
                <a:srgbClr val="B55429"/>
              </a:solidFill>
            </a:endParaRPr>
          </a:p>
        </p:txBody>
      </p:sp>
      <p:pic>
        <p:nvPicPr>
          <p:cNvPr id="1026" name="Picture 2" descr="International Federation for the Surgery of Obesity and Metabolic Disorders">
            <a:extLst>
              <a:ext uri="{FF2B5EF4-FFF2-40B4-BE49-F238E27FC236}">
                <a16:creationId xmlns:a16="http://schemas.microsoft.com/office/drawing/2014/main" id="{4DA44D64-4189-D446-B3B0-F3E92AF95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523" y="44810"/>
            <a:ext cx="1206230" cy="64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7311AFF-0EC2-B3AE-6CC6-AA0965E056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449" y="1416804"/>
            <a:ext cx="6159604" cy="2013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EB11C43-BCA0-04F6-388D-6B628B6C85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9053" y="3746273"/>
            <a:ext cx="4598272" cy="222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26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E6771-A299-5614-C031-78DCF0CEB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B3CE77-CED3-93CB-EB93-7E30BB3C8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125" y="1429968"/>
            <a:ext cx="10614160" cy="5217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B55429"/>
                </a:solidFill>
              </a:rPr>
              <a:t>Statements include: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Completion of a dedicated bariatric/metabolic fellowship</a:t>
            </a:r>
          </a:p>
          <a:p>
            <a:pPr marL="0" indent="0">
              <a:buNone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A minimum number of procedures to achieve competence (learning curves):</a:t>
            </a:r>
          </a:p>
          <a:p>
            <a:pPr lvl="1"/>
            <a:r>
              <a:rPr lang="en-US" sz="2000" dirty="0"/>
              <a:t>25–50 Sleeve Gastrectomy</a:t>
            </a:r>
          </a:p>
          <a:p>
            <a:pPr lvl="1"/>
            <a:r>
              <a:rPr lang="en-US" sz="2000" dirty="0"/>
              <a:t>50–75 One-Anastomosis Gastric Bypass (OAGB)</a:t>
            </a:r>
          </a:p>
          <a:p>
            <a:pPr lvl="1"/>
            <a:r>
              <a:rPr lang="en-US" sz="2000" dirty="0"/>
              <a:t>75–100 Roux-en-Y Gastric Bypass (RYGB)</a:t>
            </a:r>
          </a:p>
          <a:p>
            <a:pPr marL="0" indent="0">
              <a:buNone/>
            </a:pPr>
            <a:endParaRPr lang="en-US" sz="20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Minimum 2-year postoperative follow-up for patients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Active participation in a multidisciplinary team and management of complications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Use of national or international databases for outcome monitoring</a:t>
            </a:r>
            <a:endParaRPr lang="it-IT" sz="2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B44EC1B-8AEE-5030-5CA1-17D0479845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95" b="83121"/>
          <a:stretch/>
        </p:blipFill>
        <p:spPr>
          <a:xfrm>
            <a:off x="0" y="0"/>
            <a:ext cx="3968885" cy="784798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E2EF5980-74E5-D594-7DB1-1DADAB5BA8A5}"/>
              </a:ext>
            </a:extLst>
          </p:cNvPr>
          <p:cNvCxnSpPr/>
          <p:nvPr/>
        </p:nvCxnSpPr>
        <p:spPr>
          <a:xfrm>
            <a:off x="0" y="787940"/>
            <a:ext cx="12192000" cy="0"/>
          </a:xfrm>
          <a:prstGeom prst="line">
            <a:avLst/>
          </a:prstGeom>
          <a:ln w="38100">
            <a:solidFill>
              <a:srgbClr val="B5542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0D2C2539-8D73-FA18-AEA9-4D24A7E122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8709" b="-9806"/>
          <a:stretch/>
        </p:blipFill>
        <p:spPr>
          <a:xfrm>
            <a:off x="9314334" y="60959"/>
            <a:ext cx="1317795" cy="673047"/>
          </a:xfrm>
          <a:prstGeom prst="rect">
            <a:avLst/>
          </a:prstGeom>
          <a:ln>
            <a:solidFill>
              <a:srgbClr val="B55429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A23114E-0C2D-CA1D-857D-7106B9A66A2E}"/>
              </a:ext>
            </a:extLst>
          </p:cNvPr>
          <p:cNvSpPr txBox="1"/>
          <p:nvPr/>
        </p:nvSpPr>
        <p:spPr>
          <a:xfrm>
            <a:off x="4095344" y="74643"/>
            <a:ext cx="2791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Bariatric surgery </a:t>
            </a:r>
            <a:r>
              <a:rPr lang="en-US" b="1" dirty="0">
                <a:solidFill>
                  <a:srgbClr val="B55429"/>
                </a:solidFill>
              </a:rPr>
              <a:t>training</a:t>
            </a:r>
            <a:r>
              <a:rPr lang="en-US" b="1" dirty="0"/>
              <a:t> in the </a:t>
            </a:r>
            <a:r>
              <a:rPr lang="en-US" b="1" dirty="0">
                <a:solidFill>
                  <a:srgbClr val="B55429"/>
                </a:solidFill>
              </a:rPr>
              <a:t>Italian System</a:t>
            </a:r>
            <a:endParaRPr lang="it-IT" b="1" dirty="0">
              <a:solidFill>
                <a:srgbClr val="B55429"/>
              </a:solidFill>
            </a:endParaRPr>
          </a:p>
        </p:txBody>
      </p:sp>
      <p:pic>
        <p:nvPicPr>
          <p:cNvPr id="1026" name="Picture 2" descr="International Federation for the Surgery of Obesity and Metabolic Disorders">
            <a:extLst>
              <a:ext uri="{FF2B5EF4-FFF2-40B4-BE49-F238E27FC236}">
                <a16:creationId xmlns:a16="http://schemas.microsoft.com/office/drawing/2014/main" id="{DE5AA4D2-1D76-3536-BA06-5EBEF2EA6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523" y="44810"/>
            <a:ext cx="1206230" cy="64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7602190-5B81-2029-162B-005C1BDF3D3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3013"/>
          <a:stretch/>
        </p:blipFill>
        <p:spPr>
          <a:xfrm>
            <a:off x="4019848" y="4415238"/>
            <a:ext cx="7458790" cy="2024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703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0E54E-B503-89CE-2E3F-76E4FD9DC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5A1DE0-2519-760F-3DE3-C9C1117DA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125" y="1952918"/>
            <a:ext cx="3250322" cy="38716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dirty="0">
                <a:latin typeface="Brush Script MT" panose="03060802040406070304" pitchFamily="66" charset="0"/>
              </a:rPr>
              <a:t>But…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>
                <a:solidFill>
                  <a:srgbClr val="B55429"/>
                </a:solidFill>
              </a:rPr>
              <a:t>What is the current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B55429"/>
                </a:solidFill>
              </a:rPr>
              <a:t>status of bariatric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B55429"/>
                </a:solidFill>
              </a:rPr>
              <a:t>surgery training in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B55429"/>
                </a:solidFill>
              </a:rPr>
              <a:t>the Italian system?</a:t>
            </a:r>
            <a:endParaRPr lang="en-US" sz="2000" b="1" dirty="0">
              <a:solidFill>
                <a:srgbClr val="B55429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FD46274-991C-7EF1-E370-DBABBF0DB6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95" b="83121"/>
          <a:stretch/>
        </p:blipFill>
        <p:spPr>
          <a:xfrm>
            <a:off x="0" y="0"/>
            <a:ext cx="3968885" cy="784798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BCC346CD-FEAB-A06B-3325-CD4109CBBC86}"/>
              </a:ext>
            </a:extLst>
          </p:cNvPr>
          <p:cNvCxnSpPr/>
          <p:nvPr/>
        </p:nvCxnSpPr>
        <p:spPr>
          <a:xfrm>
            <a:off x="0" y="787940"/>
            <a:ext cx="12192000" cy="0"/>
          </a:xfrm>
          <a:prstGeom prst="line">
            <a:avLst/>
          </a:prstGeom>
          <a:ln w="38100">
            <a:solidFill>
              <a:srgbClr val="B5542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9A49322B-BF98-C8DF-6F99-7EAFED616E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8709" b="-9806"/>
          <a:stretch/>
        </p:blipFill>
        <p:spPr>
          <a:xfrm>
            <a:off x="9314334" y="60959"/>
            <a:ext cx="1317795" cy="673047"/>
          </a:xfrm>
          <a:prstGeom prst="rect">
            <a:avLst/>
          </a:prstGeom>
          <a:ln>
            <a:solidFill>
              <a:srgbClr val="B55429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684FFB7-2EB4-EF1F-1865-D616A3A5220F}"/>
              </a:ext>
            </a:extLst>
          </p:cNvPr>
          <p:cNvSpPr txBox="1"/>
          <p:nvPr/>
        </p:nvSpPr>
        <p:spPr>
          <a:xfrm>
            <a:off x="4095344" y="74643"/>
            <a:ext cx="2791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Bariatric surgery </a:t>
            </a:r>
            <a:r>
              <a:rPr lang="en-US" b="1" dirty="0">
                <a:solidFill>
                  <a:srgbClr val="B55429"/>
                </a:solidFill>
              </a:rPr>
              <a:t>training</a:t>
            </a:r>
            <a:r>
              <a:rPr lang="en-US" b="1" dirty="0"/>
              <a:t> in the </a:t>
            </a:r>
            <a:r>
              <a:rPr lang="en-US" b="1" dirty="0">
                <a:solidFill>
                  <a:srgbClr val="B55429"/>
                </a:solidFill>
              </a:rPr>
              <a:t>Italian System</a:t>
            </a:r>
            <a:endParaRPr lang="it-IT" b="1" dirty="0">
              <a:solidFill>
                <a:srgbClr val="B55429"/>
              </a:solidFill>
            </a:endParaRPr>
          </a:p>
        </p:txBody>
      </p:sp>
      <p:pic>
        <p:nvPicPr>
          <p:cNvPr id="1026" name="Picture 2" descr="International Federation for the Surgery of Obesity and Metabolic Disorders">
            <a:extLst>
              <a:ext uri="{FF2B5EF4-FFF2-40B4-BE49-F238E27FC236}">
                <a16:creationId xmlns:a16="http://schemas.microsoft.com/office/drawing/2014/main" id="{6C8D30CB-D086-9DEC-7AFC-D271CA636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523" y="44810"/>
            <a:ext cx="1206230" cy="64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C9DBD68-EEE0-D710-9CD7-FDC318405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4334" y="3257610"/>
            <a:ext cx="2588263" cy="3037867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873CC35E-53AB-72B1-4BF4-0D1897142327}"/>
              </a:ext>
            </a:extLst>
          </p:cNvPr>
          <p:cNvSpPr/>
          <p:nvPr/>
        </p:nvSpPr>
        <p:spPr>
          <a:xfrm>
            <a:off x="544750" y="1621051"/>
            <a:ext cx="3861881" cy="4287277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94EA021-6BC8-97F8-680F-4117A588D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0" y="1429968"/>
            <a:ext cx="36576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99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8293A-CF75-AC49-29CA-57A278D38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00097D-22DA-91B9-15D1-D27D093C9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851" y="1361878"/>
            <a:ext cx="10059684" cy="50583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i="1" dirty="0">
                <a:solidFill>
                  <a:srgbClr val="B55429"/>
                </a:solidFill>
              </a:rPr>
              <a:t>Aim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400" dirty="0"/>
              <a:t>To evaluate the current status of </a:t>
            </a:r>
            <a:r>
              <a:rPr lang="en-US" sz="2400" b="1" dirty="0">
                <a:solidFill>
                  <a:srgbClr val="B55429"/>
                </a:solidFill>
              </a:rPr>
              <a:t>bariatric surgery training </a:t>
            </a:r>
            <a:r>
              <a:rPr lang="en-US" sz="2400" dirty="0"/>
              <a:t>in Italy by: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/>
              <a:t>Describing residents’ and surgeons’ training </a:t>
            </a:r>
            <a:r>
              <a:rPr lang="en-US" b="1" dirty="0"/>
              <a:t>experiences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/>
              <a:t>Identifying gaps and perceived </a:t>
            </a:r>
            <a:r>
              <a:rPr lang="en-US" b="1" dirty="0"/>
              <a:t>barriers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/>
              <a:t>Exploring </a:t>
            </a:r>
            <a:r>
              <a:rPr lang="en-US" b="1" dirty="0"/>
              <a:t>opportunities</a:t>
            </a:r>
            <a:r>
              <a:rPr lang="en-US" dirty="0"/>
              <a:t> for improvement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DB0B047-2F36-94E8-C33B-F83BE35257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95" b="83121"/>
          <a:stretch/>
        </p:blipFill>
        <p:spPr>
          <a:xfrm>
            <a:off x="0" y="0"/>
            <a:ext cx="3968885" cy="784798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BBB13747-44CB-D23F-1032-BBB344176246}"/>
              </a:ext>
            </a:extLst>
          </p:cNvPr>
          <p:cNvCxnSpPr/>
          <p:nvPr/>
        </p:nvCxnSpPr>
        <p:spPr>
          <a:xfrm>
            <a:off x="0" y="787940"/>
            <a:ext cx="12192000" cy="0"/>
          </a:xfrm>
          <a:prstGeom prst="line">
            <a:avLst/>
          </a:prstGeom>
          <a:ln w="38100">
            <a:solidFill>
              <a:srgbClr val="B5542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B9F3C179-F940-9878-7345-F3A2ED7532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8709" b="-9806"/>
          <a:stretch/>
        </p:blipFill>
        <p:spPr>
          <a:xfrm>
            <a:off x="9314334" y="60959"/>
            <a:ext cx="1317795" cy="673047"/>
          </a:xfrm>
          <a:prstGeom prst="rect">
            <a:avLst/>
          </a:prstGeom>
          <a:ln>
            <a:solidFill>
              <a:srgbClr val="B55429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029572-8574-1EBE-FD5E-5C6AC72C973D}"/>
              </a:ext>
            </a:extLst>
          </p:cNvPr>
          <p:cNvSpPr txBox="1"/>
          <p:nvPr/>
        </p:nvSpPr>
        <p:spPr>
          <a:xfrm>
            <a:off x="4095344" y="74643"/>
            <a:ext cx="2791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Bariatric surgery </a:t>
            </a:r>
            <a:r>
              <a:rPr lang="en-US" b="1" dirty="0">
                <a:solidFill>
                  <a:srgbClr val="B55429"/>
                </a:solidFill>
              </a:rPr>
              <a:t>training</a:t>
            </a:r>
            <a:r>
              <a:rPr lang="en-US" b="1" dirty="0"/>
              <a:t> in the </a:t>
            </a:r>
            <a:r>
              <a:rPr lang="en-US" b="1" dirty="0">
                <a:solidFill>
                  <a:srgbClr val="B55429"/>
                </a:solidFill>
              </a:rPr>
              <a:t>Italian System</a:t>
            </a:r>
            <a:endParaRPr lang="it-IT" b="1" dirty="0">
              <a:solidFill>
                <a:srgbClr val="B55429"/>
              </a:solidFill>
            </a:endParaRPr>
          </a:p>
        </p:txBody>
      </p:sp>
      <p:pic>
        <p:nvPicPr>
          <p:cNvPr id="1026" name="Picture 2" descr="International Federation for the Surgery of Obesity and Metabolic Disorders">
            <a:extLst>
              <a:ext uri="{FF2B5EF4-FFF2-40B4-BE49-F238E27FC236}">
                <a16:creationId xmlns:a16="http://schemas.microsoft.com/office/drawing/2014/main" id="{34B53609-F9C3-6CF8-6939-B959EA768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523" y="44810"/>
            <a:ext cx="1206230" cy="64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8808F43-5A46-5721-39B2-16251D31FD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443" b="12168"/>
          <a:stretch/>
        </p:blipFill>
        <p:spPr>
          <a:xfrm>
            <a:off x="327377" y="5450077"/>
            <a:ext cx="2356275" cy="116664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9B7124A-11B5-A7DA-5192-005440403FA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6506" b="5280"/>
          <a:stretch/>
        </p:blipFill>
        <p:spPr>
          <a:xfrm>
            <a:off x="7867877" y="4137666"/>
            <a:ext cx="3996746" cy="2430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3947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C2126-B935-37B2-030A-A98FEE564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39F5BB-5486-7F2E-B913-D50831078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414" y="1370884"/>
            <a:ext cx="7701446" cy="50583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600" b="1" i="1" dirty="0">
                <a:solidFill>
                  <a:srgbClr val="B55429"/>
                </a:solidFill>
              </a:rPr>
              <a:t>Methods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Online questionnaire (</a:t>
            </a:r>
            <a:r>
              <a:rPr lang="en-US" sz="2400" dirty="0">
                <a:solidFill>
                  <a:srgbClr val="B55429"/>
                </a:solidFill>
              </a:rPr>
              <a:t>SurveyMonkey</a:t>
            </a:r>
            <a:r>
              <a:rPr lang="en-US" sz="2400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Surgical residents and young surgeons </a:t>
            </a:r>
            <a:r>
              <a:rPr lang="en-US" sz="2400" b="1" dirty="0"/>
              <a:t>under 45 years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41 items covering demographics, training exposure, experience and perceptions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Distributed nationally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Total respondents: </a:t>
            </a:r>
            <a:r>
              <a:rPr lang="en-US" sz="2400" b="1" dirty="0"/>
              <a:t>110</a:t>
            </a:r>
            <a:r>
              <a:rPr lang="en-US" sz="2400" dirty="0"/>
              <a:t> (first month)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6053205-B5BB-528A-3AD0-E3CF900484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95" b="83121"/>
          <a:stretch/>
        </p:blipFill>
        <p:spPr>
          <a:xfrm>
            <a:off x="0" y="0"/>
            <a:ext cx="3968885" cy="784798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ADE774D2-4C04-6538-D451-166B3F540649}"/>
              </a:ext>
            </a:extLst>
          </p:cNvPr>
          <p:cNvCxnSpPr/>
          <p:nvPr/>
        </p:nvCxnSpPr>
        <p:spPr>
          <a:xfrm>
            <a:off x="0" y="787940"/>
            <a:ext cx="12192000" cy="0"/>
          </a:xfrm>
          <a:prstGeom prst="line">
            <a:avLst/>
          </a:prstGeom>
          <a:ln w="38100">
            <a:solidFill>
              <a:srgbClr val="B5542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5BFB2E9F-08AF-058B-CE04-D86218F034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8709" b="-9806"/>
          <a:stretch/>
        </p:blipFill>
        <p:spPr>
          <a:xfrm>
            <a:off x="9314334" y="60959"/>
            <a:ext cx="1317795" cy="673047"/>
          </a:xfrm>
          <a:prstGeom prst="rect">
            <a:avLst/>
          </a:prstGeom>
          <a:ln>
            <a:solidFill>
              <a:srgbClr val="B55429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2B3BACD-FA81-413C-C8ED-D814B977D7CE}"/>
              </a:ext>
            </a:extLst>
          </p:cNvPr>
          <p:cNvSpPr txBox="1"/>
          <p:nvPr/>
        </p:nvSpPr>
        <p:spPr>
          <a:xfrm>
            <a:off x="4095344" y="74643"/>
            <a:ext cx="2791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Bariatric surgery </a:t>
            </a:r>
            <a:r>
              <a:rPr lang="en-US" b="1" dirty="0">
                <a:solidFill>
                  <a:srgbClr val="B55429"/>
                </a:solidFill>
              </a:rPr>
              <a:t>training</a:t>
            </a:r>
            <a:r>
              <a:rPr lang="en-US" b="1" dirty="0"/>
              <a:t> in the </a:t>
            </a:r>
            <a:r>
              <a:rPr lang="en-US" b="1" dirty="0">
                <a:solidFill>
                  <a:srgbClr val="B55429"/>
                </a:solidFill>
              </a:rPr>
              <a:t>Italian System</a:t>
            </a:r>
            <a:endParaRPr lang="it-IT" b="1" dirty="0">
              <a:solidFill>
                <a:srgbClr val="B55429"/>
              </a:solidFill>
            </a:endParaRPr>
          </a:p>
        </p:txBody>
      </p:sp>
      <p:pic>
        <p:nvPicPr>
          <p:cNvPr id="1026" name="Picture 2" descr="International Federation for the Surgery of Obesity and Metabolic Disorders">
            <a:extLst>
              <a:ext uri="{FF2B5EF4-FFF2-40B4-BE49-F238E27FC236}">
                <a16:creationId xmlns:a16="http://schemas.microsoft.com/office/drawing/2014/main" id="{57A42903-00DC-D835-EC94-CE199DE89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523" y="44810"/>
            <a:ext cx="1206230" cy="64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7B24B57-7966-80C2-E4F8-A3AC170F83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4250" y="1631708"/>
            <a:ext cx="2686096" cy="268609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EB30120-E1EC-9B0B-25AF-28583AB77F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0935" y="4414455"/>
            <a:ext cx="3921397" cy="233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67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571EB-53CF-B6E0-2E38-5C761A336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e 8">
            <a:extLst>
              <a:ext uri="{FF2B5EF4-FFF2-40B4-BE49-F238E27FC236}">
                <a16:creationId xmlns:a16="http://schemas.microsoft.com/office/drawing/2014/main" id="{9CDD5A29-1829-CDEA-760B-D23352FDA7A1}"/>
              </a:ext>
            </a:extLst>
          </p:cNvPr>
          <p:cNvSpPr/>
          <p:nvPr/>
        </p:nvSpPr>
        <p:spPr>
          <a:xfrm>
            <a:off x="9170061" y="1155969"/>
            <a:ext cx="2731911" cy="1794933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63081D-97C3-F78D-A729-CAAA9FDB4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414" y="1365957"/>
            <a:ext cx="7700786" cy="3115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i="1" dirty="0">
                <a:solidFill>
                  <a:srgbClr val="B55429"/>
                </a:solidFill>
              </a:rPr>
              <a:t>Respondents’ Profile</a:t>
            </a:r>
          </a:p>
          <a:p>
            <a:pPr marL="0" indent="0">
              <a:buNone/>
            </a:pPr>
            <a:r>
              <a:rPr lang="en-US" sz="2400" b="1" dirty="0"/>
              <a:t>Current workplace	</a:t>
            </a:r>
          </a:p>
          <a:p>
            <a:r>
              <a:rPr lang="en-US" sz="2400" dirty="0"/>
              <a:t>39% University Hospital </a:t>
            </a:r>
          </a:p>
          <a:p>
            <a:r>
              <a:rPr lang="en-US" sz="2400" dirty="0"/>
              <a:t>33% Public Hospital </a:t>
            </a:r>
          </a:p>
          <a:p>
            <a:r>
              <a:rPr lang="en-US" sz="2400" dirty="0"/>
              <a:t>27% Mixed/Private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F4A8C70-E7C6-393C-919D-6BBF849380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95" b="83121"/>
          <a:stretch/>
        </p:blipFill>
        <p:spPr>
          <a:xfrm>
            <a:off x="0" y="0"/>
            <a:ext cx="3968885" cy="784798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DD58F9DE-7EE7-9DF7-A80D-683B77DE9EA5}"/>
              </a:ext>
            </a:extLst>
          </p:cNvPr>
          <p:cNvCxnSpPr/>
          <p:nvPr/>
        </p:nvCxnSpPr>
        <p:spPr>
          <a:xfrm>
            <a:off x="0" y="787940"/>
            <a:ext cx="12192000" cy="0"/>
          </a:xfrm>
          <a:prstGeom prst="line">
            <a:avLst/>
          </a:prstGeom>
          <a:ln w="38100">
            <a:solidFill>
              <a:srgbClr val="B5542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6E9FE6F5-0976-FDD5-F0FA-22BED8EF31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8709" b="-9806"/>
          <a:stretch/>
        </p:blipFill>
        <p:spPr>
          <a:xfrm>
            <a:off x="9314334" y="60959"/>
            <a:ext cx="1317795" cy="673047"/>
          </a:xfrm>
          <a:prstGeom prst="rect">
            <a:avLst/>
          </a:prstGeom>
          <a:ln>
            <a:solidFill>
              <a:srgbClr val="B55429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037F4AC-2817-C62B-3EA2-BE9D4613C557}"/>
              </a:ext>
            </a:extLst>
          </p:cNvPr>
          <p:cNvSpPr txBox="1"/>
          <p:nvPr/>
        </p:nvSpPr>
        <p:spPr>
          <a:xfrm>
            <a:off x="4095344" y="74643"/>
            <a:ext cx="2791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Bariatric surgery </a:t>
            </a:r>
            <a:r>
              <a:rPr lang="en-US" b="1" dirty="0">
                <a:solidFill>
                  <a:srgbClr val="B55429"/>
                </a:solidFill>
              </a:rPr>
              <a:t>training</a:t>
            </a:r>
            <a:r>
              <a:rPr lang="en-US" b="1" dirty="0"/>
              <a:t> in the </a:t>
            </a:r>
            <a:r>
              <a:rPr lang="en-US" b="1" dirty="0">
                <a:solidFill>
                  <a:srgbClr val="B55429"/>
                </a:solidFill>
              </a:rPr>
              <a:t>Italian System</a:t>
            </a:r>
            <a:endParaRPr lang="it-IT" b="1" dirty="0">
              <a:solidFill>
                <a:srgbClr val="B55429"/>
              </a:solidFill>
            </a:endParaRPr>
          </a:p>
        </p:txBody>
      </p:sp>
      <p:pic>
        <p:nvPicPr>
          <p:cNvPr id="1026" name="Picture 2" descr="International Federation for the Surgery of Obesity and Metabolic Disorders">
            <a:extLst>
              <a:ext uri="{FF2B5EF4-FFF2-40B4-BE49-F238E27FC236}">
                <a16:creationId xmlns:a16="http://schemas.microsoft.com/office/drawing/2014/main" id="{0D34757A-B9B0-D53D-318F-A5E12444E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523" y="44810"/>
            <a:ext cx="1206230" cy="64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3317CF2-54DC-94D8-6A1F-2C59DEBCC03A}"/>
              </a:ext>
            </a:extLst>
          </p:cNvPr>
          <p:cNvSpPr txBox="1"/>
          <p:nvPr/>
        </p:nvSpPr>
        <p:spPr>
          <a:xfrm>
            <a:off x="9559529" y="1405209"/>
            <a:ext cx="19340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Bradley Hand ITC" panose="03070402050302030203" pitchFamily="66" charset="0"/>
              </a:rPr>
              <a:t>Who Answered the Survey?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1FBE2E2-815A-15C1-E988-3AB01AC9E08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164" r="9566"/>
          <a:stretch/>
        </p:blipFill>
        <p:spPr>
          <a:xfrm>
            <a:off x="5190729" y="3200142"/>
            <a:ext cx="4368800" cy="3349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9ADC2D8-BFCB-AB56-E13C-935B8D2136A0}"/>
              </a:ext>
            </a:extLst>
          </p:cNvPr>
          <p:cNvSpPr txBox="1"/>
          <p:nvPr/>
        </p:nvSpPr>
        <p:spPr>
          <a:xfrm>
            <a:off x="1241779" y="5822301"/>
            <a:ext cx="37027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i="1" dirty="0">
                <a:solidFill>
                  <a:srgbClr val="B55429"/>
                </a:solidFill>
              </a:rPr>
              <a:t>“Good representation of different types of centers”</a:t>
            </a:r>
          </a:p>
        </p:txBody>
      </p:sp>
    </p:spTree>
    <p:extLst>
      <p:ext uri="{BB962C8B-B14F-4D97-AF65-F5344CB8AC3E}">
        <p14:creationId xmlns:p14="http://schemas.microsoft.com/office/powerpoint/2010/main" val="3314028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35303-0E74-D438-076C-28FE1BCEF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417C95-E44A-AD00-B92B-067AF701E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414" y="1365957"/>
            <a:ext cx="7700786" cy="53293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i="1" dirty="0">
                <a:solidFill>
                  <a:srgbClr val="B55429"/>
                </a:solidFill>
              </a:rPr>
              <a:t>Respondents’ Profile</a:t>
            </a:r>
          </a:p>
          <a:p>
            <a:pPr marL="0" indent="0">
              <a:buNone/>
            </a:pPr>
            <a:r>
              <a:rPr lang="en-US" sz="2400" b="1" dirty="0"/>
              <a:t>Current position </a:t>
            </a:r>
            <a:r>
              <a:rPr lang="en-US" sz="2400" dirty="0"/>
              <a:t>	</a:t>
            </a:r>
          </a:p>
          <a:p>
            <a:r>
              <a:rPr lang="en-US" sz="2400" dirty="0"/>
              <a:t>45% Residents </a:t>
            </a:r>
          </a:p>
          <a:p>
            <a:r>
              <a:rPr lang="en-US" sz="2400" dirty="0"/>
              <a:t>50% Surgeons </a:t>
            </a:r>
          </a:p>
          <a:p>
            <a:r>
              <a:rPr lang="en-US" sz="2400" dirty="0"/>
              <a:t>5% Others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D435E5B-0D0C-9F0A-BC43-D9945E6D49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95" b="83121"/>
          <a:stretch/>
        </p:blipFill>
        <p:spPr>
          <a:xfrm>
            <a:off x="0" y="0"/>
            <a:ext cx="3968885" cy="784798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D1B72359-3D61-C788-D619-6CF2B34E32C4}"/>
              </a:ext>
            </a:extLst>
          </p:cNvPr>
          <p:cNvCxnSpPr/>
          <p:nvPr/>
        </p:nvCxnSpPr>
        <p:spPr>
          <a:xfrm>
            <a:off x="0" y="787940"/>
            <a:ext cx="12192000" cy="0"/>
          </a:xfrm>
          <a:prstGeom prst="line">
            <a:avLst/>
          </a:prstGeom>
          <a:ln w="38100">
            <a:solidFill>
              <a:srgbClr val="B5542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B4C48EAB-554F-CE0B-B441-2954332918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8709" b="-9806"/>
          <a:stretch/>
        </p:blipFill>
        <p:spPr>
          <a:xfrm>
            <a:off x="9314334" y="60959"/>
            <a:ext cx="1317795" cy="673047"/>
          </a:xfrm>
          <a:prstGeom prst="rect">
            <a:avLst/>
          </a:prstGeom>
          <a:ln>
            <a:solidFill>
              <a:srgbClr val="B55429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4557872-4219-CF32-DE1F-6325CC710DFA}"/>
              </a:ext>
            </a:extLst>
          </p:cNvPr>
          <p:cNvSpPr txBox="1"/>
          <p:nvPr/>
        </p:nvSpPr>
        <p:spPr>
          <a:xfrm>
            <a:off x="4095344" y="74643"/>
            <a:ext cx="2791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Bariatric surgery </a:t>
            </a:r>
            <a:r>
              <a:rPr lang="en-US" b="1" dirty="0">
                <a:solidFill>
                  <a:srgbClr val="B55429"/>
                </a:solidFill>
              </a:rPr>
              <a:t>training</a:t>
            </a:r>
            <a:r>
              <a:rPr lang="en-US" b="1" dirty="0"/>
              <a:t> in the </a:t>
            </a:r>
            <a:r>
              <a:rPr lang="en-US" b="1" dirty="0">
                <a:solidFill>
                  <a:srgbClr val="B55429"/>
                </a:solidFill>
              </a:rPr>
              <a:t>Italian System</a:t>
            </a:r>
            <a:endParaRPr lang="it-IT" b="1" dirty="0">
              <a:solidFill>
                <a:srgbClr val="B55429"/>
              </a:solidFill>
            </a:endParaRPr>
          </a:p>
        </p:txBody>
      </p:sp>
      <p:pic>
        <p:nvPicPr>
          <p:cNvPr id="1026" name="Picture 2" descr="International Federation for the Surgery of Obesity and Metabolic Disorders">
            <a:extLst>
              <a:ext uri="{FF2B5EF4-FFF2-40B4-BE49-F238E27FC236}">
                <a16:creationId xmlns:a16="http://schemas.microsoft.com/office/drawing/2014/main" id="{7E769AFA-ED70-17B1-E4E3-8F5BB037E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523" y="44810"/>
            <a:ext cx="1206230" cy="64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214CA28B-D248-FC6B-6DD4-F118EDBB03FB}"/>
              </a:ext>
            </a:extLst>
          </p:cNvPr>
          <p:cNvSpPr/>
          <p:nvPr/>
        </p:nvSpPr>
        <p:spPr>
          <a:xfrm>
            <a:off x="9170061" y="1155969"/>
            <a:ext cx="2731911" cy="1794933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41C9557-2E11-CBD6-FC57-A2688FA5F8FF}"/>
              </a:ext>
            </a:extLst>
          </p:cNvPr>
          <p:cNvSpPr txBox="1"/>
          <p:nvPr/>
        </p:nvSpPr>
        <p:spPr>
          <a:xfrm>
            <a:off x="9559529" y="1405209"/>
            <a:ext cx="19340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Bradley Hand ITC" panose="03070402050302030203" pitchFamily="66" charset="0"/>
              </a:rPr>
              <a:t>Who Answered the Survey?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6FBFDCD-568F-7FA4-1362-D69831E40B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8807" y="3030457"/>
            <a:ext cx="4432474" cy="3526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6EDC661-26C2-E405-682A-F0EC7F3762AA}"/>
              </a:ext>
            </a:extLst>
          </p:cNvPr>
          <p:cNvSpPr txBox="1"/>
          <p:nvPr/>
        </p:nvSpPr>
        <p:spPr>
          <a:xfrm>
            <a:off x="1138414" y="5849094"/>
            <a:ext cx="35177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i="1" dirty="0">
                <a:solidFill>
                  <a:srgbClr val="B55429"/>
                </a:solidFill>
              </a:rPr>
              <a:t>“Good overview of both sides of the educational process”</a:t>
            </a:r>
          </a:p>
        </p:txBody>
      </p:sp>
    </p:spTree>
    <p:extLst>
      <p:ext uri="{BB962C8B-B14F-4D97-AF65-F5344CB8AC3E}">
        <p14:creationId xmlns:p14="http://schemas.microsoft.com/office/powerpoint/2010/main" val="20309548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739</Words>
  <Application>Microsoft Office PowerPoint</Application>
  <PresentationFormat>Widescreen</PresentationFormat>
  <Paragraphs>127</Paragraphs>
  <Slides>17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5" baseType="lpstr">
      <vt:lpstr>Amasis MT Pro</vt:lpstr>
      <vt:lpstr>Aptos</vt:lpstr>
      <vt:lpstr>Aptos Display</vt:lpstr>
      <vt:lpstr>Arial</vt:lpstr>
      <vt:lpstr>Bradley Hand ITC</vt:lpstr>
      <vt:lpstr>Brush Script MT</vt:lpstr>
      <vt:lpstr>Wingdings</vt:lpstr>
      <vt:lpstr>Tema di Office</vt:lpstr>
      <vt:lpstr>Bariatric surgery training in the italian system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Bariatric surgery training in the italian system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PIETRO</dc:creator>
  <cp:lastModifiedBy>PIETRO</cp:lastModifiedBy>
  <cp:revision>43</cp:revision>
  <dcterms:created xsi:type="dcterms:W3CDTF">2025-09-21T14:58:11Z</dcterms:created>
  <dcterms:modified xsi:type="dcterms:W3CDTF">2025-10-27T12:24:11Z</dcterms:modified>
</cp:coreProperties>
</file>